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Lst>
  <p:notesMasterIdLst>
    <p:notesMasterId r:id="rId46"/>
  </p:notesMasterIdLst>
  <p:sldIdLst>
    <p:sldId id="256" r:id="rId3"/>
    <p:sldId id="262" r:id="rId4"/>
    <p:sldId id="263" r:id="rId5"/>
    <p:sldId id="264" r:id="rId6"/>
    <p:sldId id="265" r:id="rId7"/>
    <p:sldId id="266" r:id="rId8"/>
    <p:sldId id="268" r:id="rId9"/>
    <p:sldId id="304"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60094" autoAdjust="0"/>
  </p:normalViewPr>
  <p:slideViewPr>
    <p:cSldViewPr snapToGrid="0">
      <p:cViewPr varScale="1">
        <p:scale>
          <a:sx n="76" d="100"/>
          <a:sy n="76" d="100"/>
        </p:scale>
        <p:origin x="126"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4FB82F1D-D65D-45E4-BBEA-ACA7DDB095E3}" type="datetimeFigureOut">
              <a:rPr lang="en-US" smtClean="0"/>
              <a:t>8/15/2017</a:t>
            </a:fld>
            <a:endParaRPr lang="en-US"/>
          </a:p>
        </p:txBody>
      </p:sp>
      <p:sp>
        <p:nvSpPr>
          <p:cNvPr id="4" name="Folienbildplatzhalt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F5101A7-4147-4196-B699-147882684A24}" type="slidenum">
              <a:rPr lang="en-US" smtClean="0"/>
              <a:t>‹Nr.›</a:t>
            </a:fld>
            <a:endParaRPr lang="en-US"/>
          </a:p>
        </p:txBody>
      </p:sp>
    </p:spTree>
    <p:extLst>
      <p:ext uri="{BB962C8B-B14F-4D97-AF65-F5344CB8AC3E}">
        <p14:creationId xmlns:p14="http://schemas.microsoft.com/office/powerpoint/2010/main" val="57954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Einleitung</a:t>
            </a:r>
            <a:r>
              <a:rPr lang="en-US" dirty="0" smtClean="0"/>
              <a:t>:</a:t>
            </a:r>
            <a:r>
              <a:rPr lang="en-US" baseline="0" dirty="0" smtClean="0"/>
              <a:t> </a:t>
            </a:r>
          </a:p>
          <a:p>
            <a:r>
              <a:rPr lang="de-DE" baseline="0" dirty="0" smtClean="0"/>
              <a:t>-Begrüßung / Thema ansprechen: dies Thema ist im Bereich „Grundlagen der BWL und VWL“ im Kurs der  Wirtschaftsfachwirte angesiedelt. </a:t>
            </a:r>
          </a:p>
          <a:p>
            <a:endParaRPr lang="de-DE" baseline="0" dirty="0" smtClean="0"/>
          </a:p>
          <a:p>
            <a:r>
              <a:rPr lang="de-DE" baseline="0" dirty="0" smtClean="0"/>
              <a:t>Aufbau der Präsentation: </a:t>
            </a:r>
          </a:p>
          <a:p>
            <a:r>
              <a:rPr lang="de-DE" baseline="0" dirty="0" smtClean="0"/>
              <a:t>-Überblick über die betrieblichen Funktionen</a:t>
            </a:r>
          </a:p>
          <a:p>
            <a:r>
              <a:rPr lang="de-DE" baseline="0" dirty="0" smtClean="0"/>
              <a:t>-Kurs heute als Präsentation um einen Überblick zu verschaffen und euch „hungrig“ auf die nächsten Kurse zu machen. </a:t>
            </a:r>
          </a:p>
          <a:p>
            <a:r>
              <a:rPr lang="de-DE" baseline="0" dirty="0" smtClean="0"/>
              <a:t>-jedoch ein mehr als ein kurzes Eintauchen geht aufgrund der begrenzten Zeit leider nicht</a:t>
            </a:r>
          </a:p>
          <a:p>
            <a:r>
              <a:rPr lang="de-DE" baseline="0" dirty="0" smtClean="0"/>
              <a:t>-Zeit: ca. 60 min</a:t>
            </a:r>
          </a:p>
          <a:p>
            <a:r>
              <a:rPr lang="de-DE" baseline="0" dirty="0" smtClean="0"/>
              <a:t>Es gibt i.d.R. immer eine Lernkontrolle am Ende eines jeden kleinen Kapitels – für zuhause, einfach sein Wissen testen.</a:t>
            </a:r>
          </a:p>
          <a:p>
            <a:r>
              <a:rPr lang="de-DE" baseline="0" dirty="0" smtClean="0"/>
              <a:t>Die Antworten: OFFEN – zu klären mit </a:t>
            </a:r>
            <a:r>
              <a:rPr lang="de-DE" baseline="0" dirty="0" err="1" smtClean="0"/>
              <a:t>examio</a:t>
            </a:r>
            <a:endParaRPr lang="de-DE" baseline="0" dirty="0" smtClean="0"/>
          </a:p>
          <a:p>
            <a:endParaRPr lang="en-US" dirty="0"/>
          </a:p>
        </p:txBody>
      </p:sp>
      <p:sp>
        <p:nvSpPr>
          <p:cNvPr id="4" name="Foliennummernplatzhalter 3"/>
          <p:cNvSpPr>
            <a:spLocks noGrp="1"/>
          </p:cNvSpPr>
          <p:nvPr>
            <p:ph type="sldNum" sz="quarter" idx="10"/>
          </p:nvPr>
        </p:nvSpPr>
        <p:spPr/>
        <p:txBody>
          <a:bodyPr/>
          <a:lstStyle/>
          <a:p>
            <a:fld id="{7F5101A7-4147-4196-B699-147882684A24}" type="slidenum">
              <a:rPr lang="en-US" smtClean="0"/>
              <a:t>1</a:t>
            </a:fld>
            <a:endParaRPr lang="en-US"/>
          </a:p>
        </p:txBody>
      </p:sp>
    </p:spTree>
    <p:extLst>
      <p:ext uri="{BB962C8B-B14F-4D97-AF65-F5344CB8AC3E}">
        <p14:creationId xmlns:p14="http://schemas.microsoft.com/office/powerpoint/2010/main" val="56069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Ziele kommentieren. </a:t>
            </a:r>
          </a:p>
          <a:p>
            <a:endParaRPr lang="de-DE" baseline="0" dirty="0" smtClean="0"/>
          </a:p>
          <a:p>
            <a:r>
              <a:rPr lang="de-DE" dirty="0" smtClean="0"/>
              <a:t>Beispiele aus dem Bereich</a:t>
            </a:r>
            <a:r>
              <a:rPr lang="de-DE" baseline="0" dirty="0" smtClean="0"/>
              <a:t> der Arbeiten als Student. </a:t>
            </a:r>
          </a:p>
          <a:p>
            <a:endParaRPr lang="de-DE" baseline="0" dirty="0" smtClean="0"/>
          </a:p>
          <a:p>
            <a:r>
              <a:rPr lang="de-DE" baseline="0" dirty="0" smtClean="0"/>
              <a:t>Ziele</a:t>
            </a:r>
          </a:p>
          <a:p>
            <a:r>
              <a:rPr lang="de-DE" baseline="0" dirty="0" smtClean="0"/>
              <a:t>Leistungserfüllung: </a:t>
            </a:r>
          </a:p>
          <a:p>
            <a:r>
              <a:rPr lang="de-DE" baseline="0" dirty="0" smtClean="0"/>
              <a:t>	Auftragserfüllung – wie sicher sind vergebene Aufträge</a:t>
            </a:r>
          </a:p>
          <a:p>
            <a:r>
              <a:rPr lang="de-DE" baseline="0" dirty="0" smtClean="0"/>
              <a:t>	Terminverbindlichkeit – wie sicher sind diese Termine (geht es auch mal eher, zu anderen Terminen,…? </a:t>
            </a:r>
          </a:p>
          <a:p>
            <a:r>
              <a:rPr lang="de-DE" baseline="0" dirty="0" smtClean="0"/>
              <a:t> 	Lagern von Beständen – wie, wie lang, wie viel kann ich lagern…</a:t>
            </a:r>
          </a:p>
          <a:p>
            <a:r>
              <a:rPr lang="de-DE" baseline="0" dirty="0" smtClean="0"/>
              <a:t>	Lieferflexibilität – kann ich andere Versandformen, -adressen,… nehmen? </a:t>
            </a:r>
          </a:p>
          <a:p>
            <a:r>
              <a:rPr lang="de-DE" baseline="0" dirty="0" smtClean="0"/>
              <a:t> 	Serviceleistungen – was kann ich alles anbieten, auch mal besondere Anforderungen seitens der Kunden erfüllen?</a:t>
            </a:r>
          </a:p>
          <a:p>
            <a:r>
              <a:rPr lang="de-DE" baseline="0" dirty="0" smtClean="0"/>
              <a:t>	</a:t>
            </a:r>
            <a:r>
              <a:rPr lang="de-DE" baseline="0" dirty="0" err="1" smtClean="0"/>
              <a:t>Orga</a:t>
            </a:r>
            <a:r>
              <a:rPr lang="de-DE" baseline="0" dirty="0" smtClean="0"/>
              <a:t>.. – wie gut ist der …</a:t>
            </a:r>
            <a:r>
              <a:rPr lang="de-DE" baseline="0" dirty="0" err="1" smtClean="0"/>
              <a:t>fluss</a:t>
            </a:r>
            <a:r>
              <a:rPr lang="de-DE" baseline="0" dirty="0" smtClean="0"/>
              <a:t> abgestimmt? </a:t>
            </a:r>
          </a:p>
          <a:p>
            <a:r>
              <a:rPr lang="de-DE" baseline="0" dirty="0" smtClean="0"/>
              <a:t>Qualitätssicherung: </a:t>
            </a:r>
          </a:p>
          <a:p>
            <a:r>
              <a:rPr lang="de-DE" baseline="0" dirty="0" smtClean="0"/>
              <a:t>	Leistungs- und Kooperationsbereitschaft: will ich, kann ich mit anderen zusammenarbeiten? Wenn ja, wie?</a:t>
            </a:r>
          </a:p>
          <a:p>
            <a:r>
              <a:rPr lang="de-DE" baseline="0" dirty="0" smtClean="0"/>
              <a:t>	Versand – funktioniert es (pünktlich, sicher, ohne (zu viele) Schäden? Verpackung…</a:t>
            </a:r>
          </a:p>
          <a:p>
            <a:r>
              <a:rPr lang="de-DE" baseline="0" dirty="0" smtClean="0"/>
              <a:t>	Zuverlässig, Termintreue – … -&gt;Forschung und Entwicklung? </a:t>
            </a:r>
          </a:p>
          <a:p>
            <a:r>
              <a:rPr lang="de-DE" baseline="0" dirty="0" smtClean="0"/>
              <a:t>	</a:t>
            </a:r>
          </a:p>
          <a:p>
            <a:r>
              <a:rPr lang="de-DE" baseline="0" dirty="0" smtClean="0"/>
              <a:t>Kostensenkung</a:t>
            </a:r>
          </a:p>
          <a:p>
            <a:r>
              <a:rPr lang="de-DE" baseline="0" dirty="0" smtClean="0"/>
              <a:t>Abfallvermeidung…..Thema was immer größer geworden ist…in den Augen der Kunden wichtiger…/ höherer Stellenwert</a:t>
            </a:r>
          </a:p>
          <a:p>
            <a:endParaRPr lang="en-US" dirty="0" smtClean="0"/>
          </a:p>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10</a:t>
            </a:fld>
            <a:endParaRPr lang="en-US"/>
          </a:p>
        </p:txBody>
      </p:sp>
    </p:spTree>
    <p:extLst>
      <p:ext uri="{BB962C8B-B14F-4D97-AF65-F5344CB8AC3E}">
        <p14:creationId xmlns:p14="http://schemas.microsoft.com/office/powerpoint/2010/main" val="417471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Schnittstelle zwischen Kunde – uns - Lieferant</a:t>
            </a:r>
          </a:p>
          <a:p>
            <a:endParaRPr lang="de-DE" dirty="0" smtClean="0"/>
          </a:p>
          <a:p>
            <a:r>
              <a:rPr lang="de-DE" dirty="0" smtClean="0"/>
              <a:t>Beschaffungslogistik:</a:t>
            </a:r>
            <a:r>
              <a:rPr lang="de-DE" baseline="0" dirty="0" smtClean="0"/>
              <a:t> Schnittstellen vom Lieferant über Produzent zum Kunden. -&gt;</a:t>
            </a:r>
            <a:r>
              <a:rPr lang="de-DE" baseline="0" dirty="0" err="1" smtClean="0"/>
              <a:t>Autom</a:t>
            </a:r>
            <a:r>
              <a:rPr lang="de-DE" baseline="0" dirty="0" smtClean="0"/>
              <a:t>. Bestellung…</a:t>
            </a:r>
          </a:p>
          <a:p>
            <a:r>
              <a:rPr lang="de-DE" baseline="0" dirty="0" smtClean="0"/>
              <a:t>Lagerlogistik: Chaotisches oder strukturiertes System…Meinl, Hochregallager</a:t>
            </a:r>
          </a:p>
          <a:p>
            <a:endParaRPr lang="de-DE" dirty="0" smtClean="0"/>
          </a:p>
          <a:p>
            <a:endParaRPr lang="de-DE" dirty="0" smtClean="0"/>
          </a:p>
          <a:p>
            <a:r>
              <a:rPr lang="de-DE" dirty="0" smtClean="0"/>
              <a:t>Beispiele</a:t>
            </a:r>
            <a:r>
              <a:rPr lang="de-DE" baseline="0" dirty="0" smtClean="0"/>
              <a:t> für Fragestellungen: </a:t>
            </a:r>
          </a:p>
          <a:p>
            <a:r>
              <a:rPr lang="de-DE" baseline="0" dirty="0" smtClean="0"/>
              <a:t>Beschaffung: welche Lieferanten liefern zeitgenau, die gewünschte Qualität, zu bezahlbaren Kosten, mit für uns guten Liefer- und Zahlungsbedingungen…..?</a:t>
            </a:r>
          </a:p>
          <a:p>
            <a:endParaRPr lang="de-DE" dirty="0" smtClean="0"/>
          </a:p>
          <a:p>
            <a:r>
              <a:rPr lang="de-DE" dirty="0" smtClean="0"/>
              <a:t>Anhand dieser Einteilung kann man sehen, dass die Aufgaben der Logistik sich nicht nur auf die ausführende Ebene erstrecken, sondern gerade in der heutigen Zeit immer mehr die Unternehmensführung mit eingebunden ist. Wichtig ist, dass die ganzen Aufgaben im Bereich der Logistik aufeinander optimal abgestimmt werden, damit der Leistungsprozess nicht ins Stocken gerät. Hierzu ist ein vernetztes ganzheitliches Denken und Handeln erforderlich, das sowohl die Lieferanten als auch den Kunden mit einbezieht. Diese jüngste Entwicklung wird auch als Supply Chain Management bezeichnet, d. h. die optimale Zusammenarbeit wird dann erreicht, wenn sowohl der Lieferant, als auch der Kunde und sogar Recycling-Unternehmen mit ins Boot genommen werden.</a:t>
            </a:r>
          </a:p>
          <a:p>
            <a:endParaRPr lang="en-US" dirty="0" smtClean="0"/>
          </a:p>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11</a:t>
            </a:fld>
            <a:endParaRPr lang="en-US"/>
          </a:p>
        </p:txBody>
      </p:sp>
    </p:spTree>
    <p:extLst>
      <p:ext uri="{BB962C8B-B14F-4D97-AF65-F5344CB8AC3E}">
        <p14:creationId xmlns:p14="http://schemas.microsoft.com/office/powerpoint/2010/main" val="1685898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smtClean="0"/>
          </a:p>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12</a:t>
            </a:fld>
            <a:endParaRPr lang="en-US"/>
          </a:p>
        </p:txBody>
      </p:sp>
    </p:spTree>
    <p:extLst>
      <p:ext uri="{BB962C8B-B14F-4D97-AF65-F5344CB8AC3E}">
        <p14:creationId xmlns:p14="http://schemas.microsoft.com/office/powerpoint/2010/main" val="361683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Transport- und Lagerkosten sind in der Vergangenheit erheblich gestiegen. Eine Antwort darauf war die Entwicklung der Logistik in den Betrieben. Die Logistiksysteme müssen den individuellen Gegebenheiten entsprechen. Es können aber allgemeine Kriterien wie Sicherheit, Schnelligkeit, Störanfälligkeit und Entwicklungszeit genannt werden. Die wesentlichen Bestandteile derartiger Systeme bestehen im Transport, in der Lagerung und der Kommunikation.</a:t>
            </a:r>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13</a:t>
            </a:fld>
            <a:endParaRPr lang="en-US"/>
          </a:p>
        </p:txBody>
      </p:sp>
    </p:spTree>
    <p:extLst>
      <p:ext uri="{BB962C8B-B14F-4D97-AF65-F5344CB8AC3E}">
        <p14:creationId xmlns:p14="http://schemas.microsoft.com/office/powerpoint/2010/main" val="287206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smtClean="0"/>
              <a:t>„Kunden</a:t>
            </a:r>
            <a:r>
              <a:rPr lang="de-DE" i="0" baseline="0" dirty="0" smtClean="0"/>
              <a:t>, extern und intern“ erklären?</a:t>
            </a:r>
          </a:p>
          <a:p>
            <a:endParaRPr lang="de-DE" i="0" baseline="0" dirty="0" smtClean="0"/>
          </a:p>
          <a:p>
            <a:endParaRPr lang="en-US" i="0" dirty="0"/>
          </a:p>
        </p:txBody>
      </p:sp>
      <p:sp>
        <p:nvSpPr>
          <p:cNvPr id="4" name="Foliennummernplatzhalter 3"/>
          <p:cNvSpPr>
            <a:spLocks noGrp="1"/>
          </p:cNvSpPr>
          <p:nvPr>
            <p:ph type="sldNum" sz="quarter" idx="10"/>
          </p:nvPr>
        </p:nvSpPr>
        <p:spPr/>
        <p:txBody>
          <a:bodyPr/>
          <a:lstStyle/>
          <a:p>
            <a:fld id="{A2AA8C00-B9E1-4AE1-B4E9-4EF7A9FFBC54}" type="slidenum">
              <a:rPr lang="en-US" smtClean="0"/>
              <a:t>14</a:t>
            </a:fld>
            <a:endParaRPr lang="en-US"/>
          </a:p>
        </p:txBody>
      </p:sp>
    </p:spTree>
    <p:extLst>
      <p:ext uri="{BB962C8B-B14F-4D97-AF65-F5344CB8AC3E}">
        <p14:creationId xmlns:p14="http://schemas.microsoft.com/office/powerpoint/2010/main" val="19778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iPhone -&gt; Design des</a:t>
            </a:r>
            <a:r>
              <a:rPr lang="de-DE" baseline="0" dirty="0" smtClean="0"/>
              <a:t> Produktes und auch der Verpackung…</a:t>
            </a:r>
          </a:p>
          <a:p>
            <a:endParaRPr lang="de-DE" baseline="0" dirty="0" smtClean="0"/>
          </a:p>
          <a:p>
            <a:r>
              <a:rPr lang="de-DE" baseline="0" dirty="0" smtClean="0"/>
              <a:t>Eigene Geschäfte, Großhandel</a:t>
            </a:r>
          </a:p>
          <a:p>
            <a:endParaRPr lang="de-DE" baseline="0" dirty="0" smtClean="0"/>
          </a:p>
          <a:p>
            <a:r>
              <a:rPr lang="de-DE" dirty="0" smtClean="0"/>
              <a:t>Sortiment – (Tiefe, Breite)</a:t>
            </a:r>
          </a:p>
          <a:p>
            <a:endParaRPr lang="de-DE" dirty="0" smtClean="0"/>
          </a:p>
          <a:p>
            <a:r>
              <a:rPr lang="de-DE" dirty="0" smtClean="0"/>
              <a:t>Direkt – eigen</a:t>
            </a:r>
          </a:p>
          <a:p>
            <a:r>
              <a:rPr lang="de-DE" dirty="0" smtClean="0"/>
              <a:t>Indirekt – Handel</a:t>
            </a:r>
          </a:p>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15</a:t>
            </a:fld>
            <a:endParaRPr lang="en-US"/>
          </a:p>
        </p:txBody>
      </p:sp>
    </p:spTree>
    <p:extLst>
      <p:ext uri="{BB962C8B-B14F-4D97-AF65-F5344CB8AC3E}">
        <p14:creationId xmlns:p14="http://schemas.microsoft.com/office/powerpoint/2010/main" val="162407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„Während Werbung einen Kaufgrund gibt, bietet Verkaufsförderung einen Anreiz, den </a:t>
            </a:r>
            <a:r>
              <a:rPr lang="de-DE" dirty="0" err="1" smtClean="0"/>
              <a:t>Kaufakt</a:t>
            </a:r>
            <a:r>
              <a:rPr lang="de-DE" dirty="0" smtClean="0"/>
              <a:t> zu vollziehen oder voranzutreiben“ (</a:t>
            </a:r>
            <a:r>
              <a:rPr lang="de-DE" dirty="0" err="1" smtClean="0"/>
              <a:t>Kotler</a:t>
            </a:r>
            <a:r>
              <a:rPr lang="de-DE" dirty="0" smtClean="0"/>
              <a:t>/</a:t>
            </a:r>
            <a:r>
              <a:rPr lang="de-DE" dirty="0" err="1" smtClean="0"/>
              <a:t>Bliemel</a:t>
            </a:r>
            <a:r>
              <a:rPr lang="de-DE" dirty="0" smtClean="0"/>
              <a:t> 2004)</a:t>
            </a:r>
          </a:p>
          <a:p>
            <a:endParaRPr lang="de-DE" dirty="0" smtClean="0"/>
          </a:p>
          <a:p>
            <a:r>
              <a:rPr lang="de-DE" dirty="0" smtClean="0"/>
              <a:t>Als Direktmarketing bzw. Direktvermarktung (auch </a:t>
            </a:r>
            <a:r>
              <a:rPr lang="de-DE" dirty="0" err="1" smtClean="0"/>
              <a:t>Direct</a:t>
            </a:r>
            <a:r>
              <a:rPr lang="de-DE" dirty="0" smtClean="0"/>
              <a:t>-Response-Werbung) wird innerhalb der Marktkommunikation des Marketings jede Werbemaßnahme bezeichnet, die eine direkte Ansprache des möglichen Kunden mit der Aufforderung zur Antwort enthält. Die nachfolgende Stufe im Marketing ist der Direktverkauf.</a:t>
            </a:r>
          </a:p>
          <a:p>
            <a:endParaRPr lang="de-DE" dirty="0" smtClean="0"/>
          </a:p>
          <a:p>
            <a:r>
              <a:rPr lang="de-DE" dirty="0" smtClean="0"/>
              <a:t>Unter Sponsoring versteht man die Förderung von Einzelpersonen, einer Personengruppe, Organisationen oder Veranstaltungen durch eine Einzelperson, eine Organisation oder ein kommerziell orientiertes Unternehmen in Form von Geld-, Sach- und Dienstleistungen mit der Erwartung, eine die eigenen Kommunikations- und Marketingziele unterstützende Gegenleistung zu erhalten</a:t>
            </a:r>
          </a:p>
          <a:p>
            <a:endParaRPr lang="de-DE" dirty="0" smtClean="0"/>
          </a:p>
          <a:p>
            <a:r>
              <a:rPr lang="de-DE" dirty="0" smtClean="0"/>
              <a:t>Produktplatzierung (engl. </a:t>
            </a:r>
            <a:r>
              <a:rPr lang="de-DE" dirty="0" err="1" smtClean="0"/>
              <a:t>product</a:t>
            </a:r>
            <a:r>
              <a:rPr lang="de-DE" dirty="0" smtClean="0"/>
              <a:t> </a:t>
            </a:r>
            <a:r>
              <a:rPr lang="de-DE" dirty="0" err="1" smtClean="0"/>
              <a:t>placement</a:t>
            </a:r>
            <a:r>
              <a:rPr lang="de-DE" dirty="0" smtClean="0"/>
              <a:t>), auch Werbeintegration genannt[1], ist die gezielte Darstellung von Markenprodukten in verschiedenen Medien. Sie ist ein Instrument der Kommunikationspolitik im Marketing und wird vor allem in Film- und Fernsehproduktionen und Videospielen eingesetzt. Für die Platzierung von Produkten werden in der Regel Geld- oder Sachzuwendungen geleistet.</a:t>
            </a:r>
          </a:p>
          <a:p>
            <a:endParaRPr lang="de-DE" dirty="0" smtClean="0"/>
          </a:p>
          <a:p>
            <a:r>
              <a:rPr lang="de-DE" dirty="0" smtClean="0"/>
              <a:t>Als Verkaufsförderung (engl. Sales Promotion) werden innerhalb der Kommunikationspolitik des Marketings alle zeitlich befristeten Aktivitäten mit Aktionscharakter zusammengefasst, die der Aktivierung der Marktbeteiligten (Vertriebsorgane, Händler, Kunden) zur Erhöhung von Verkaufsergebnissen dienen und andere Marketing-Maßnahmen unterstützen.</a:t>
            </a:r>
          </a:p>
          <a:p>
            <a:endParaRPr lang="de-DE" dirty="0" smtClean="0"/>
          </a:p>
          <a:p>
            <a:r>
              <a:rPr lang="de-DE" dirty="0" smtClean="0"/>
              <a:t>Öffentlichkeitsarbeit, synonym Public Relations [ˌ</a:t>
            </a:r>
            <a:r>
              <a:rPr lang="de-DE" dirty="0" err="1" smtClean="0"/>
              <a:t>pʌblɪk</a:t>
            </a:r>
            <a:r>
              <a:rPr lang="de-DE" dirty="0" smtClean="0"/>
              <a:t> </a:t>
            </a:r>
            <a:r>
              <a:rPr lang="de-DE" dirty="0" err="1" smtClean="0"/>
              <a:t>rɪˈleɪʃənz</a:t>
            </a:r>
            <a:r>
              <a:rPr lang="de-DE" dirty="0" smtClean="0"/>
              <a:t>], kurz PR, ist ein weit gefasster Begriff für das Management der öffentlichen Kommunikation von Organisationen gegenüber ihren externen und internen </a:t>
            </a:r>
            <a:r>
              <a:rPr lang="de-DE" dirty="0" err="1" smtClean="0"/>
              <a:t>Teilöffentlichkeiten</a:t>
            </a:r>
            <a:r>
              <a:rPr lang="de-DE" dirty="0" smtClean="0"/>
              <a:t> bzw. Anspruchsgruppen. </a:t>
            </a:r>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16</a:t>
            </a:fld>
            <a:endParaRPr lang="en-US"/>
          </a:p>
        </p:txBody>
      </p:sp>
    </p:spTree>
    <p:extLst>
      <p:ext uri="{BB962C8B-B14F-4D97-AF65-F5344CB8AC3E}">
        <p14:creationId xmlns:p14="http://schemas.microsoft.com/office/powerpoint/2010/main" val="2555895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Interesses am Produkt soll geweckt werden</a:t>
            </a:r>
            <a:r>
              <a:rPr lang="de-DE" baseline="0" dirty="0" smtClean="0"/>
              <a:t> und der Kunde letztendlich zum </a:t>
            </a:r>
            <a:r>
              <a:rPr lang="de-DE" baseline="0" smtClean="0"/>
              <a:t>Kauf animiert werden. </a:t>
            </a:r>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17</a:t>
            </a:fld>
            <a:endParaRPr lang="en-US"/>
          </a:p>
        </p:txBody>
      </p:sp>
    </p:spTree>
    <p:extLst>
      <p:ext uri="{BB962C8B-B14F-4D97-AF65-F5344CB8AC3E}">
        <p14:creationId xmlns:p14="http://schemas.microsoft.com/office/powerpoint/2010/main" val="97042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Ziel der Betriebe heißt heute Kundennähe und Problemlösung. Die Wünsche und Probleme des Kunden müssen erkannt werden, und es gilt, Problemlösungsangebote zu entwickeln. Das beste Produkt nützt nichts, wenn es nicht verkauft werden kann. Gerade im Marketingbereich muss man feststellen, dass häufig auf veränderte Situationen improvisiert gehandelt wird.</a:t>
            </a:r>
          </a:p>
          <a:p>
            <a:r>
              <a:rPr lang="de-DE" dirty="0" smtClean="0"/>
              <a:t>Wichtige Voraussetzung für eine planvolle Tätigkeit ist die Vorgabe von Zielen. Im Marketingbereich beziehen sie sich auf drei Komponenten: die Instrumente, den Markt und die Marktteilnehmer.</a:t>
            </a:r>
          </a:p>
          <a:p>
            <a:r>
              <a:rPr lang="de-DE" dirty="0" smtClean="0"/>
              <a:t>Ein weiterer wichtiger Bestandteil des Marketings ist der Marketingmix, der sich aus der Produkt-, Preis-, Kommunikations- und Distributionspolitik zusammensetzt</a:t>
            </a:r>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18</a:t>
            </a:fld>
            <a:endParaRPr lang="en-US"/>
          </a:p>
        </p:txBody>
      </p:sp>
    </p:spTree>
    <p:extLst>
      <p:ext uri="{BB962C8B-B14F-4D97-AF65-F5344CB8AC3E}">
        <p14:creationId xmlns:p14="http://schemas.microsoft.com/office/powerpoint/2010/main" val="284094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Aufteilung</a:t>
            </a:r>
            <a:r>
              <a:rPr lang="de-DE" baseline="0" dirty="0" smtClean="0"/>
              <a:t> in 2 Kategorien: </a:t>
            </a:r>
          </a:p>
          <a:p>
            <a:r>
              <a:rPr lang="de-DE" baseline="0" dirty="0" smtClean="0"/>
              <a:t>Finanzbuchhaltung (extern)</a:t>
            </a:r>
          </a:p>
          <a:p>
            <a:r>
              <a:rPr lang="de-DE" baseline="0" dirty="0" smtClean="0"/>
              <a:t>Kostenrechnung (intern)</a:t>
            </a:r>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19</a:t>
            </a:fld>
            <a:endParaRPr lang="en-US"/>
          </a:p>
        </p:txBody>
      </p:sp>
    </p:spTree>
    <p:extLst>
      <p:ext uri="{BB962C8B-B14F-4D97-AF65-F5344CB8AC3E}">
        <p14:creationId xmlns:p14="http://schemas.microsoft.com/office/powerpoint/2010/main" val="368786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…und diese</a:t>
            </a:r>
            <a:r>
              <a:rPr lang="de-DE" baseline="0" dirty="0" smtClean="0"/>
              <a:t> schauen wir uns im Nachgang an…</a:t>
            </a:r>
          </a:p>
          <a:p>
            <a:endParaRPr lang="de-DE" baseline="0" dirty="0" smtClean="0"/>
          </a:p>
          <a:p>
            <a:r>
              <a:rPr lang="de-DE" baseline="0" dirty="0" smtClean="0"/>
              <a:t>Andere Einteilungen, je nach Unternehmen in der Praxis möglich.</a:t>
            </a:r>
          </a:p>
          <a:p>
            <a:r>
              <a:rPr lang="de-DE" baseline="0" dirty="0" smtClean="0"/>
              <a:t>Geschäftsführung (Management)</a:t>
            </a:r>
          </a:p>
          <a:p>
            <a:r>
              <a:rPr lang="de-DE" baseline="0" dirty="0" smtClean="0"/>
              <a:t>    Personalabteilung (Human Resources)</a:t>
            </a:r>
          </a:p>
          <a:p>
            <a:r>
              <a:rPr lang="de-DE" baseline="0" dirty="0" smtClean="0"/>
              <a:t>    Buchhaltung, Rechnungswesen</a:t>
            </a:r>
          </a:p>
          <a:p>
            <a:r>
              <a:rPr lang="de-DE" baseline="0" dirty="0" smtClean="0"/>
              <a:t>    Finanzen</a:t>
            </a:r>
          </a:p>
          <a:p>
            <a:r>
              <a:rPr lang="de-DE" baseline="0" dirty="0" smtClean="0"/>
              <a:t>    </a:t>
            </a:r>
            <a:r>
              <a:rPr lang="de-DE" b="1" baseline="0" dirty="0" smtClean="0"/>
              <a:t>Rechtsabteilung (Legal Department)</a:t>
            </a:r>
          </a:p>
          <a:p>
            <a:r>
              <a:rPr lang="de-DE" baseline="0" dirty="0" smtClean="0"/>
              <a:t>    </a:t>
            </a:r>
            <a:r>
              <a:rPr lang="de-DE" b="1" baseline="0" dirty="0" smtClean="0"/>
              <a:t>Forschung &amp; Entwicklung</a:t>
            </a:r>
          </a:p>
          <a:p>
            <a:r>
              <a:rPr lang="de-DE" baseline="0" dirty="0" smtClean="0"/>
              <a:t>    Fertigung, Produktion</a:t>
            </a:r>
          </a:p>
          <a:p>
            <a:r>
              <a:rPr lang="de-DE" baseline="0" dirty="0" smtClean="0"/>
              <a:t>    </a:t>
            </a:r>
            <a:r>
              <a:rPr lang="de-DE" b="1" baseline="0" dirty="0" smtClean="0"/>
              <a:t>Qualitätssicherung</a:t>
            </a:r>
          </a:p>
          <a:p>
            <a:r>
              <a:rPr lang="de-DE" b="1" baseline="0" dirty="0" smtClean="0"/>
              <a:t>    Arbeitssicherheit</a:t>
            </a:r>
          </a:p>
          <a:p>
            <a:r>
              <a:rPr lang="de-DE" baseline="0" dirty="0" smtClean="0"/>
              <a:t>    </a:t>
            </a:r>
            <a:r>
              <a:rPr lang="de-DE" b="1" baseline="0" dirty="0" smtClean="0"/>
              <a:t>Öffentlichkeitsarbeit (Public Relations)</a:t>
            </a:r>
          </a:p>
          <a:p>
            <a:r>
              <a:rPr lang="de-DE" baseline="0" dirty="0" smtClean="0"/>
              <a:t>    Marketingabteilung</a:t>
            </a:r>
          </a:p>
          <a:p>
            <a:r>
              <a:rPr lang="de-DE" b="1" baseline="0" dirty="0" smtClean="0"/>
              <a:t>    IT (Internet und Dateninfrastruktur)</a:t>
            </a:r>
          </a:p>
          <a:p>
            <a:r>
              <a:rPr lang="de-DE" b="1" baseline="0" dirty="0" smtClean="0"/>
              <a:t>    Hardwareadministration und Technik</a:t>
            </a:r>
          </a:p>
          <a:p>
            <a:r>
              <a:rPr lang="de-DE" baseline="0" dirty="0" smtClean="0"/>
              <a:t>    Verkauf, Vertrieb</a:t>
            </a:r>
          </a:p>
          <a:p>
            <a:r>
              <a:rPr lang="de-DE" baseline="0" dirty="0" smtClean="0"/>
              <a:t>    Logistik, Materialwirtschaft</a:t>
            </a:r>
          </a:p>
          <a:p>
            <a:r>
              <a:rPr lang="de-DE" baseline="0" dirty="0" smtClean="0"/>
              <a:t>    Poststelle</a:t>
            </a:r>
          </a:p>
          <a:p>
            <a:r>
              <a:rPr lang="de-DE" baseline="0" dirty="0" smtClean="0"/>
              <a:t>    Kundenbetreuung, ggf. Call Center</a:t>
            </a:r>
          </a:p>
          <a:p>
            <a:r>
              <a:rPr lang="de-DE" baseline="0" dirty="0" smtClean="0"/>
              <a:t>    </a:t>
            </a:r>
            <a:r>
              <a:rPr lang="de-DE" b="1" baseline="0" dirty="0" smtClean="0"/>
              <a:t>Hausverwaltung (Facility Management)</a:t>
            </a:r>
          </a:p>
          <a:p>
            <a:endParaRPr lang="de-DE" baseline="0"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a:t>
            </a:fld>
            <a:endParaRPr lang="en-US"/>
          </a:p>
        </p:txBody>
      </p:sp>
    </p:spTree>
    <p:extLst>
      <p:ext uri="{BB962C8B-B14F-4D97-AF65-F5344CB8AC3E}">
        <p14:creationId xmlns:p14="http://schemas.microsoft.com/office/powerpoint/2010/main" val="234276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20</a:t>
            </a:fld>
            <a:endParaRPr lang="en-US"/>
          </a:p>
        </p:txBody>
      </p:sp>
    </p:spTree>
    <p:extLst>
      <p:ext uri="{BB962C8B-B14F-4D97-AF65-F5344CB8AC3E}">
        <p14:creationId xmlns:p14="http://schemas.microsoft.com/office/powerpoint/2010/main" val="186658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21</a:t>
            </a:fld>
            <a:endParaRPr lang="en-US"/>
          </a:p>
        </p:txBody>
      </p:sp>
    </p:spTree>
    <p:extLst>
      <p:ext uri="{BB962C8B-B14F-4D97-AF65-F5344CB8AC3E}">
        <p14:creationId xmlns:p14="http://schemas.microsoft.com/office/powerpoint/2010/main" val="3803153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betriebliche Rechnungswesen ist in der heutigen Zeit ein wichtiger Bereich im Unternehmen. Die Teilbereiche des Rechnungswesens sind die Finanzbuchhaltung, die Kosten- und Leistungsrechnung, das Controlling und die Statistik. Die Finanzbuchhaltung ist ein Pflichtbereich in den Unternehmungen, da der Gesetzgeber vorschreibt, dass die Unternehmen buchführungspflichtig sind. Die anderen Teilbereiche des Rechnungswesens sind freiwillig, aber gerade in der heutigen</a:t>
            </a:r>
            <a:r>
              <a:rPr lang="de-DE" baseline="0" dirty="0" smtClean="0"/>
              <a:t> </a:t>
            </a:r>
            <a:r>
              <a:rPr lang="de-DE" dirty="0" smtClean="0"/>
              <a:t>Zeit und bedingt durch die externen Partner am Markt ist es mittlerweile nicht mehr sinnvoll, ohne eine vernünftige Kosten- und Leistungsrechnung, einem Controlling und der Statistik zu arbeiten.</a:t>
            </a:r>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22</a:t>
            </a:fld>
            <a:endParaRPr lang="en-US"/>
          </a:p>
        </p:txBody>
      </p:sp>
    </p:spTree>
    <p:extLst>
      <p:ext uri="{BB962C8B-B14F-4D97-AF65-F5344CB8AC3E}">
        <p14:creationId xmlns:p14="http://schemas.microsoft.com/office/powerpoint/2010/main" val="2596393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Unternehmen ist dann im finanziellen Gleichgewicht, wenn es jederzeit in der Lage ist, seinen Zahlungsverpflichtungen nachzukommen. In langfristiger Sicht geht es jedoch nicht nur um die Erfüllung der bereits bestehenden, sondern vielmehr auch um die künftig einzugehenden Verpflichtungen. Langfristig </a:t>
            </a:r>
            <a:r>
              <a:rPr lang="de-DE" dirty="0" err="1" smtClean="0"/>
              <a:t>muß</a:t>
            </a:r>
            <a:r>
              <a:rPr lang="de-DE" dirty="0" smtClean="0"/>
              <a:t> gesichert sein, </a:t>
            </a:r>
            <a:r>
              <a:rPr lang="de-DE" dirty="0" err="1" smtClean="0"/>
              <a:t>daß</a:t>
            </a:r>
            <a:r>
              <a:rPr lang="de-DE" dirty="0" smtClean="0"/>
              <a:t> die Entwicklung des Unternehmens von der Finanzierungsseite her nicht behindert wird. -&gt;</a:t>
            </a:r>
            <a:r>
              <a:rPr lang="de-DE" baseline="0" dirty="0" smtClean="0"/>
              <a:t> kann man den Kapitaldienst bedienen, keine Engpässe, Aufnahme von „Überbrückungskrediten“….</a:t>
            </a:r>
          </a:p>
          <a:p>
            <a:endParaRPr lang="de-DE" baseline="0"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23</a:t>
            </a:fld>
            <a:endParaRPr lang="en-US"/>
          </a:p>
        </p:txBody>
      </p:sp>
    </p:spTree>
    <p:extLst>
      <p:ext uri="{BB962C8B-B14F-4D97-AF65-F5344CB8AC3E}">
        <p14:creationId xmlns:p14="http://schemas.microsoft.com/office/powerpoint/2010/main" val="3904341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24</a:t>
            </a:fld>
            <a:endParaRPr lang="en-US"/>
          </a:p>
        </p:txBody>
      </p:sp>
    </p:spTree>
    <p:extLst>
      <p:ext uri="{BB962C8B-B14F-4D97-AF65-F5344CB8AC3E}">
        <p14:creationId xmlns:p14="http://schemas.microsoft.com/office/powerpoint/2010/main" val="4088730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Innenfinanzierung</a:t>
            </a:r>
          </a:p>
          <a:p>
            <a:r>
              <a:rPr lang="de-DE" dirty="0" smtClean="0"/>
              <a:t>Ausgabe</a:t>
            </a:r>
            <a:r>
              <a:rPr lang="de-DE" baseline="0" dirty="0" smtClean="0"/>
              <a:t> von Aktien, Kapitalerhöhung</a:t>
            </a:r>
            <a:endParaRPr lang="de-DE" dirty="0" smtClean="0"/>
          </a:p>
          <a:p>
            <a:endParaRPr lang="de-DE" dirty="0" smtClean="0"/>
          </a:p>
          <a:p>
            <a:endParaRPr lang="de-DE" dirty="0" smtClean="0"/>
          </a:p>
          <a:p>
            <a:r>
              <a:rPr lang="de-DE" dirty="0" smtClean="0"/>
              <a:t>Außenfinanzierung</a:t>
            </a:r>
          </a:p>
          <a:p>
            <a:r>
              <a:rPr lang="de-DE" dirty="0" smtClean="0"/>
              <a:t>Bei der Außenfinanzierung werden finanzielle Mittel aus unternehmensexternen Quellen zugeführt. D.h., es fließt Geld von außen in das Unternehmen, welches nicht aus den Umsätzen des Unternehmens stammt.</a:t>
            </a:r>
          </a:p>
          <a:p>
            <a:endParaRPr lang="de-DE" dirty="0" smtClean="0"/>
          </a:p>
          <a:p>
            <a:r>
              <a:rPr lang="de-DE" dirty="0" smtClean="0"/>
              <a:t>Beispiele für Außenfinanzierung sind die Ausgabe von z.B. Aktien (Beteiligungsfinanzierung), Bankdarlehen oder Lieferantenkredite,</a:t>
            </a:r>
            <a:r>
              <a:rPr lang="de-DE" baseline="0" dirty="0" smtClean="0"/>
              <a:t> Anleihen</a:t>
            </a:r>
            <a:endParaRPr lang="de-DE" dirty="0" smtClean="0"/>
          </a:p>
          <a:p>
            <a:endParaRPr lang="de-DE" dirty="0" smtClean="0"/>
          </a:p>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25</a:t>
            </a:fld>
            <a:endParaRPr lang="en-US"/>
          </a:p>
        </p:txBody>
      </p:sp>
    </p:spTree>
    <p:extLst>
      <p:ext uri="{BB962C8B-B14F-4D97-AF65-F5344CB8AC3E}">
        <p14:creationId xmlns:p14="http://schemas.microsoft.com/office/powerpoint/2010/main" val="4038731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26</a:t>
            </a:fld>
            <a:endParaRPr lang="en-US"/>
          </a:p>
        </p:txBody>
      </p:sp>
    </p:spTree>
    <p:extLst>
      <p:ext uri="{BB962C8B-B14F-4D97-AF65-F5344CB8AC3E}">
        <p14:creationId xmlns:p14="http://schemas.microsoft.com/office/powerpoint/2010/main" val="674803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grundlegende Entscheidung der Finanzierung ist: Eigen- oder Fremdkapital? Dabei ist zu beachten, dass beides nicht immer in gewünschter Höhe zur Verfügung steht, also auch eine knappe Ressource ist.</a:t>
            </a:r>
          </a:p>
          <a:p>
            <a:r>
              <a:rPr lang="de-DE" dirty="0" smtClean="0"/>
              <a:t>Das Verhältnis Eigen- zu Fremdkapital nennt man Kapitalstruktur. Diese Struktur hat</a:t>
            </a:r>
            <a:r>
              <a:rPr lang="de-DE" baseline="0" dirty="0" smtClean="0"/>
              <a:t> </a:t>
            </a:r>
            <a:r>
              <a:rPr lang="de-DE" dirty="0" smtClean="0"/>
              <a:t>Auswirkung auf</a:t>
            </a:r>
          </a:p>
          <a:p>
            <a:r>
              <a:rPr lang="de-DE" dirty="0" smtClean="0"/>
              <a:t>• die Besteuerung der Unternehmen</a:t>
            </a:r>
          </a:p>
          <a:p>
            <a:r>
              <a:rPr lang="de-DE" dirty="0" smtClean="0"/>
              <a:t>• die Insolvenzwahrscheinlichkeit</a:t>
            </a:r>
          </a:p>
          <a:p>
            <a:r>
              <a:rPr lang="de-DE" dirty="0" smtClean="0"/>
              <a:t>• das Managerverhalten</a:t>
            </a:r>
          </a:p>
          <a:p>
            <a:pPr marL="181171" indent="-181171">
              <a:buFont typeface="Arial" panose="020B0604020202020204" pitchFamily="34" charset="0"/>
              <a:buChar char="•"/>
            </a:pPr>
            <a:r>
              <a:rPr lang="de-DE" dirty="0" smtClean="0"/>
              <a:t>Das Risiko, das Anteilseigner und Fremdkapitalgeber haben</a:t>
            </a:r>
          </a:p>
          <a:p>
            <a:pPr marL="181171" indent="-181171">
              <a:buFont typeface="Arial" panose="020B0604020202020204" pitchFamily="34" charset="0"/>
              <a:buChar char="•"/>
            </a:pPr>
            <a:endParaRPr lang="de-DE" dirty="0" smtClean="0"/>
          </a:p>
          <a:p>
            <a:r>
              <a:rPr lang="de-DE" dirty="0" smtClean="0"/>
              <a:t>Die Eigenfinanzierung kann unterteilt werden in</a:t>
            </a:r>
          </a:p>
          <a:p>
            <a:r>
              <a:rPr lang="de-DE" dirty="0" smtClean="0"/>
              <a:t>• Selbstfinanzierung: Durch nicht ausgeschüttete Gewinne, Kostensatz ergibt sich aus der nicht vorgenommenen Kapitalanlage durch die Anteilseigner); </a:t>
            </a:r>
            <a:r>
              <a:rPr lang="de-DE" dirty="0" err="1" smtClean="0"/>
              <a:t>ent</a:t>
            </a:r>
            <a:r>
              <a:rPr lang="de-DE" dirty="0" smtClean="0"/>
              <a:t>- weder offen (einbehaltene Gewinne werden offen ausgewiesen) oder still (Gewinne werden in Wertberichtigungen oder Rückstellungen versteckt)</a:t>
            </a:r>
          </a:p>
          <a:p>
            <a:r>
              <a:rPr lang="de-DE" dirty="0" smtClean="0"/>
              <a:t>• Beteiligungsfinanzierung: Anteilseigner führen Kapital zu bei einer Gründung oder einer Kapitalerhöhung (der Kostensatz ergibt sich aus den </a:t>
            </a:r>
            <a:r>
              <a:rPr lang="de-DE" dirty="0" err="1" smtClean="0"/>
              <a:t>Renditeer</a:t>
            </a:r>
            <a:r>
              <a:rPr lang="de-DE" dirty="0" smtClean="0"/>
              <a:t>- </a:t>
            </a:r>
            <a:r>
              <a:rPr lang="de-DE" dirty="0" err="1" smtClean="0"/>
              <a:t>wartungen</a:t>
            </a:r>
            <a:r>
              <a:rPr lang="de-DE" dirty="0" smtClean="0"/>
              <a:t>)</a:t>
            </a:r>
          </a:p>
          <a:p>
            <a:endParaRPr lang="de-DE" dirty="0" smtClean="0"/>
          </a:p>
          <a:p>
            <a:endParaRPr lang="de-DE" dirty="0" smtClean="0"/>
          </a:p>
          <a:p>
            <a:r>
              <a:rPr lang="de-DE" dirty="0" smtClean="0"/>
              <a:t>Bei der Wahl zwischen Selbst- oder Beteiligungsfinanzierung wird i. d. R. eine konstante Dividenden-Politik beibehalten. Die gesetzlichen Regelungen zur Eigenfinanzierung schränken die Wahlrechte der Unternehmensleitung z. T. ein. Investitionen binden das Unternehmen meist langfristig an bestimmte Verfahren und erfordern einen hohen Kapitalaufwand, sie sind deshalb so genau wie möglich zu berechnen. Die wesentlichen Größen für eine Beurteilung einer Investition sind die Anschaffungskosten, die Zinsen, die Nutzungsdauer, die fixen und die variablen Betriebskosten, die erwarteten Umsatzerlöse und eventuelle Verkaufserlöse bei Beendigung der Laufzeit der Investition.</a:t>
            </a:r>
          </a:p>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27</a:t>
            </a:fld>
            <a:endParaRPr lang="en-US"/>
          </a:p>
        </p:txBody>
      </p:sp>
    </p:spTree>
    <p:extLst>
      <p:ext uri="{BB962C8B-B14F-4D97-AF65-F5344CB8AC3E}">
        <p14:creationId xmlns:p14="http://schemas.microsoft.com/office/powerpoint/2010/main" val="1113658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28</a:t>
            </a:fld>
            <a:endParaRPr lang="en-US"/>
          </a:p>
        </p:txBody>
      </p:sp>
    </p:spTree>
    <p:extLst>
      <p:ext uri="{BB962C8B-B14F-4D97-AF65-F5344CB8AC3E}">
        <p14:creationId xmlns:p14="http://schemas.microsoft.com/office/powerpoint/2010/main" val="1000141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Abstimmung der Teilpläne….:</a:t>
            </a:r>
            <a:r>
              <a:rPr lang="de-DE" baseline="0" dirty="0" smtClean="0"/>
              <a:t> passt alles zusammen? </a:t>
            </a:r>
          </a:p>
          <a:p>
            <a:endParaRPr lang="de-DE" baseline="0"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29</a:t>
            </a:fld>
            <a:endParaRPr lang="en-US"/>
          </a:p>
        </p:txBody>
      </p:sp>
    </p:spTree>
    <p:extLst>
      <p:ext uri="{BB962C8B-B14F-4D97-AF65-F5344CB8AC3E}">
        <p14:creationId xmlns:p14="http://schemas.microsoft.com/office/powerpoint/2010/main" val="9746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Oftmals</a:t>
            </a:r>
            <a:r>
              <a:rPr lang="de-DE" baseline="0" dirty="0" smtClean="0"/>
              <a:t> nutzen wir den Begriff „Produktion“, hier wird er heute „aufgedröselt“ – in Teile zerlegt, so dass wir ihn mehr von der wissenschaftlichen Seite verstehen. </a:t>
            </a:r>
          </a:p>
          <a:p>
            <a:endParaRPr lang="de-DE" baseline="0" dirty="0" smtClean="0"/>
          </a:p>
          <a:p>
            <a:r>
              <a:rPr lang="de-DE" baseline="0" dirty="0" smtClean="0"/>
              <a:t>Dienstleistungen können nur eingeschränkt als produziert bezeichnet werden, solange ein, zumindest in Maßen, als Gegenstand zu begreifendes Produkt erzeugt wird (Fernsehsendung). </a:t>
            </a:r>
          </a:p>
          <a:p>
            <a:endParaRPr lang="de-DE" baseline="0" dirty="0" smtClean="0"/>
          </a:p>
          <a:p>
            <a:r>
              <a:rPr lang="de-DE" baseline="0" dirty="0" smtClean="0"/>
              <a:t>Humanziel: Lärm, Staub, Licht / Beleuchtung, Hitze, Kälte,…-&gt;Eismann, Regionales Lager, MA der dort gearbeitet hat. </a:t>
            </a:r>
          </a:p>
          <a:p>
            <a:r>
              <a:rPr lang="de-DE" baseline="0" dirty="0" smtClean="0"/>
              <a:t>-&gt;Krankheit, und somit Kosten für das Unternehmen, vermeiden. </a:t>
            </a:r>
          </a:p>
          <a:p>
            <a:endParaRPr lang="de-DE" baseline="0" dirty="0" smtClean="0"/>
          </a:p>
          <a:p>
            <a:r>
              <a:rPr lang="de-DE" baseline="0" dirty="0" smtClean="0"/>
              <a:t>Das Ökonomische Prinzip (auch Wirtschaftlichkeitsprinzip, Rationalprinzip oder Input-Output-Relation) bezeichnet die Annahme, dass Wirtschaftssubjekte aufgrund der Knappheit der Güter bei ihrem wirtschaftlichen Handeln die eingesetzten Mittel mit dem Ergebnis ins Verhältnis setzen und nach ihren persönlichen Präferenzen zweckrational eine Nutzenmaximierung (so Haushalte und Konsumenten) beziehungsweise Gewinnmaximierung (so Unternehmen) anstreben</a:t>
            </a:r>
          </a:p>
          <a:p>
            <a:endParaRPr lang="de-DE" baseline="0" dirty="0" smtClean="0"/>
          </a:p>
          <a:p>
            <a:r>
              <a:rPr lang="de-DE" baseline="0" dirty="0" smtClean="0"/>
              <a:t>Blaue Farbe -&gt; zu merken. </a:t>
            </a:r>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a:t>
            </a:fld>
            <a:endParaRPr lang="en-US"/>
          </a:p>
        </p:txBody>
      </p:sp>
    </p:spTree>
    <p:extLst>
      <p:ext uri="{BB962C8B-B14F-4D97-AF65-F5344CB8AC3E}">
        <p14:creationId xmlns:p14="http://schemas.microsoft.com/office/powerpoint/2010/main" val="2429111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30</a:t>
            </a:fld>
            <a:endParaRPr lang="en-US"/>
          </a:p>
        </p:txBody>
      </p:sp>
    </p:spTree>
    <p:extLst>
      <p:ext uri="{BB962C8B-B14F-4D97-AF65-F5344CB8AC3E}">
        <p14:creationId xmlns:p14="http://schemas.microsoft.com/office/powerpoint/2010/main" val="2981811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31</a:t>
            </a:fld>
            <a:endParaRPr lang="en-US"/>
          </a:p>
        </p:txBody>
      </p:sp>
    </p:spTree>
    <p:extLst>
      <p:ext uri="{BB962C8B-B14F-4D97-AF65-F5344CB8AC3E}">
        <p14:creationId xmlns:p14="http://schemas.microsoft.com/office/powerpoint/2010/main" val="2225360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32</a:t>
            </a:fld>
            <a:endParaRPr lang="en-US"/>
          </a:p>
        </p:txBody>
      </p:sp>
    </p:spTree>
    <p:extLst>
      <p:ext uri="{BB962C8B-B14F-4D97-AF65-F5344CB8AC3E}">
        <p14:creationId xmlns:p14="http://schemas.microsoft.com/office/powerpoint/2010/main" val="1004623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33</a:t>
            </a:fld>
            <a:endParaRPr lang="en-US"/>
          </a:p>
        </p:txBody>
      </p:sp>
    </p:spTree>
    <p:extLst>
      <p:ext uri="{BB962C8B-B14F-4D97-AF65-F5344CB8AC3E}">
        <p14:creationId xmlns:p14="http://schemas.microsoft.com/office/powerpoint/2010/main" val="863811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Unter Controlling darf nicht nur die Kontrolle verstanden werden, sondern die Aufgaben des Controllings gehen weiter. Wichtige Bereiche des Controllings sind das Informations- und Berichtswesen, die Planung und die Steuerung.</a:t>
            </a:r>
          </a:p>
          <a:p>
            <a:r>
              <a:rPr lang="de-DE" dirty="0" smtClean="0"/>
              <a:t>Die Zielsetzung des Controllings ist abhängig davon, inwieweit der operative oder strategische Bereich als Grundlage dient. Das operative Controlling ist kurzfristig ausgerichtet und hat den Schwerpunkt in der Kosten- und Leistungsrechnung. Das strategische Controlling mit seiner langfristigen Ausrichtung hat das Ziel, das Überleben der Unternehmung zu sichern. Beide Sichtweisen zusammen ergeben ein ganzheitliches Bild ab, d. h. kein Bereich darf nur für sich arbeiten, sondern die Planung, Steuerung und das Informationswesen müssen aufeinander abgestimmt werden.</a:t>
            </a:r>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34</a:t>
            </a:fld>
            <a:endParaRPr lang="en-US"/>
          </a:p>
        </p:txBody>
      </p:sp>
    </p:spTree>
    <p:extLst>
      <p:ext uri="{BB962C8B-B14F-4D97-AF65-F5344CB8AC3E}">
        <p14:creationId xmlns:p14="http://schemas.microsoft.com/office/powerpoint/2010/main" val="4029273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35</a:t>
            </a:fld>
            <a:endParaRPr lang="en-US"/>
          </a:p>
        </p:txBody>
      </p:sp>
    </p:spTree>
    <p:extLst>
      <p:ext uri="{BB962C8B-B14F-4D97-AF65-F5344CB8AC3E}">
        <p14:creationId xmlns:p14="http://schemas.microsoft.com/office/powerpoint/2010/main" val="3267261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Konfliktsituation zw. den wirtschaftlichen</a:t>
            </a:r>
            <a:r>
              <a:rPr lang="de-DE" baseline="0" dirty="0" smtClean="0"/>
              <a:t> und sozialen Zielen eines Unternehmens. </a:t>
            </a:r>
          </a:p>
          <a:p>
            <a:endParaRPr lang="de-DE" baseline="0" dirty="0" smtClean="0"/>
          </a:p>
          <a:p>
            <a:r>
              <a:rPr lang="de-DE" baseline="0" dirty="0" smtClean="0"/>
              <a:t>Arbeitsplatzgestaltung: Stühle, Tische (höhenverstellbar), schalldämpfende Wände, Decken,…</a:t>
            </a:r>
          </a:p>
          <a:p>
            <a:r>
              <a:rPr lang="de-DE" baseline="0" dirty="0" smtClean="0"/>
              <a:t>Personalentlohnung: fest, fix, </a:t>
            </a:r>
            <a:r>
              <a:rPr lang="de-DE" baseline="0" dirty="0" err="1" smtClean="0"/>
              <a:t>var</a:t>
            </a:r>
            <a:r>
              <a:rPr lang="de-DE" baseline="0" dirty="0" smtClean="0"/>
              <a:t>.</a:t>
            </a:r>
          </a:p>
          <a:p>
            <a:r>
              <a:rPr lang="de-DE" baseline="0" dirty="0" smtClean="0"/>
              <a:t>Personalentwicklung: gibt es eine Perspektive für die MA, wenn ja welche (Führungskraft, Projektlaufbahn, </a:t>
            </a:r>
            <a:r>
              <a:rPr lang="de-DE" baseline="0" dirty="0" err="1" smtClean="0"/>
              <a:t>Spezialistenlaufbahn</a:t>
            </a:r>
            <a:r>
              <a:rPr lang="de-DE" baseline="0" dirty="0" smtClean="0"/>
              <a:t>) -&gt; Motivation</a:t>
            </a:r>
          </a:p>
          <a:p>
            <a:r>
              <a:rPr lang="de-DE" baseline="0" dirty="0" smtClean="0"/>
              <a:t>Personalführung: kooperativ, hierarchisch, </a:t>
            </a:r>
            <a:r>
              <a:rPr lang="de-DE" baseline="0" dirty="0" err="1" smtClean="0"/>
              <a:t>laissez-faire</a:t>
            </a:r>
            <a:r>
              <a:rPr lang="de-DE" baseline="0" dirty="0" smtClean="0"/>
              <a:t>…</a:t>
            </a:r>
          </a:p>
          <a:p>
            <a:endParaRPr lang="de-DE" baseline="0" dirty="0" smtClean="0"/>
          </a:p>
          <a:p>
            <a:endParaRPr lang="de-DE" baseline="0"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36</a:t>
            </a:fld>
            <a:endParaRPr lang="en-US"/>
          </a:p>
        </p:txBody>
      </p:sp>
    </p:spTree>
    <p:extLst>
      <p:ext uri="{BB962C8B-B14F-4D97-AF65-F5344CB8AC3E}">
        <p14:creationId xmlns:p14="http://schemas.microsoft.com/office/powerpoint/2010/main" val="3186255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Konfliktsituation zw. den wirtschaftlichen</a:t>
            </a:r>
            <a:r>
              <a:rPr lang="de-DE" baseline="0" dirty="0" smtClean="0"/>
              <a:t> und sozialen Zielen eines Unternehmens. </a:t>
            </a:r>
          </a:p>
          <a:p>
            <a:endParaRPr lang="de-DE" baseline="0" dirty="0" smtClean="0"/>
          </a:p>
          <a:p>
            <a:r>
              <a:rPr lang="de-DE" baseline="0" dirty="0" smtClean="0"/>
              <a:t>Personalbeschaffung: intern-</a:t>
            </a:r>
            <a:r>
              <a:rPr lang="de-DE" baseline="0" dirty="0" err="1" smtClean="0"/>
              <a:t>Scharzes</a:t>
            </a:r>
            <a:r>
              <a:rPr lang="de-DE" baseline="0" dirty="0" smtClean="0"/>
              <a:t> Brett, Intranet, MA-Werbung …</a:t>
            </a:r>
            <a:r>
              <a:rPr lang="en-US" baseline="0" dirty="0" smtClean="0"/>
              <a:t> extern-</a:t>
            </a:r>
            <a:r>
              <a:rPr lang="en-US" baseline="0" dirty="0" err="1" smtClean="0"/>
              <a:t>Personalberater</a:t>
            </a:r>
            <a:r>
              <a:rPr lang="en-US" baseline="0" dirty="0" smtClean="0"/>
              <a:t>, Internet, </a:t>
            </a:r>
            <a:r>
              <a:rPr lang="en-US" baseline="0" dirty="0" err="1" smtClean="0"/>
              <a:t>Anzeige</a:t>
            </a:r>
            <a:r>
              <a:rPr lang="en-US" baseline="0" dirty="0" smtClean="0"/>
              <a:t>,….</a:t>
            </a:r>
          </a:p>
          <a:p>
            <a:r>
              <a:rPr lang="de-DE" baseline="0" dirty="0" smtClean="0"/>
              <a:t>Personaleinsatz: Ort, Niederlassung,…Homeoffice..</a:t>
            </a:r>
          </a:p>
          <a:p>
            <a:r>
              <a:rPr lang="de-DE" baseline="0" dirty="0" smtClean="0"/>
              <a:t>Personalentlohnung: wie viel ist richtig? Branche, Region, …Sozialleistungen -&gt; Cafeteria-System</a:t>
            </a:r>
          </a:p>
          <a:p>
            <a:r>
              <a:rPr lang="de-DE" baseline="0" dirty="0" smtClean="0"/>
              <a:t>Personalentwicklung: wie, wie teuer, was soll herauskommen</a:t>
            </a:r>
          </a:p>
          <a:p>
            <a:endParaRPr lang="de-DE" baseline="0" dirty="0" smtClean="0"/>
          </a:p>
          <a:p>
            <a:r>
              <a:rPr lang="de-DE" baseline="0" dirty="0" smtClean="0"/>
              <a:t>Personalbeurteilung: wie wird beurteilt (Fehler, wie oft im Jahr,..)</a:t>
            </a:r>
          </a:p>
          <a:p>
            <a:r>
              <a:rPr lang="de-DE" baseline="0" dirty="0" smtClean="0"/>
              <a:t>Personalverwaltung: administrative Kosten gering wie möglich halten</a:t>
            </a:r>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A2AA8C00-B9E1-4AE1-B4E9-4EF7A9FFBC54}" type="slidenum">
              <a:rPr lang="en-US" smtClean="0"/>
              <a:t>37</a:t>
            </a:fld>
            <a:endParaRPr lang="en-US"/>
          </a:p>
        </p:txBody>
      </p:sp>
    </p:spTree>
    <p:extLst>
      <p:ext uri="{BB962C8B-B14F-4D97-AF65-F5344CB8AC3E}">
        <p14:creationId xmlns:p14="http://schemas.microsoft.com/office/powerpoint/2010/main" val="2466603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Personalwesen hat die wertvolle Aufgabe, die sozialen Ziele mit den wirtschaftlichen Zielen einer Unternehmung in Einklang zu bringen. Diese Ziele konkurrieren oftmals miteinander.</a:t>
            </a:r>
          </a:p>
          <a:p>
            <a:endParaRPr lang="de-DE" dirty="0" smtClean="0"/>
          </a:p>
          <a:p>
            <a:r>
              <a:rPr lang="de-DE" dirty="0" smtClean="0"/>
              <a:t>In jüngster Zeit haben sich folgende Kernaufgaben im Personalwesen herauskristallisiert: Personalplanung, -beschaffung, -einsatz, -entlohnung, </a:t>
            </a:r>
          </a:p>
          <a:p>
            <a:r>
              <a:rPr lang="de-DE" dirty="0" smtClean="0"/>
              <a:t>-entwicklung, -freistellung, -verwaltung, -controlling und -beurteilung.</a:t>
            </a:r>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38</a:t>
            </a:fld>
            <a:endParaRPr lang="en-US"/>
          </a:p>
        </p:txBody>
      </p:sp>
    </p:spTree>
    <p:extLst>
      <p:ext uri="{BB962C8B-B14F-4D97-AF65-F5344CB8AC3E}">
        <p14:creationId xmlns:p14="http://schemas.microsoft.com/office/powerpoint/2010/main" val="3448662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-&gt; erklären: Alle Funktionsbereiche sind gleich wichtig (Organismus). Es kann jedoch eine Wandlung der relativen Bedeutung eines Funktionsbereiches in Abhängigkeit von der Entwicklung einer Unternehmung und von der gesamtwirtschaftlichen Situation eintreten.</a:t>
            </a:r>
          </a:p>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39</a:t>
            </a:fld>
            <a:endParaRPr lang="en-US"/>
          </a:p>
        </p:txBody>
      </p:sp>
    </p:spTree>
    <p:extLst>
      <p:ext uri="{BB962C8B-B14F-4D97-AF65-F5344CB8AC3E}">
        <p14:creationId xmlns:p14="http://schemas.microsoft.com/office/powerpoint/2010/main" val="254062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Output</a:t>
            </a:r>
            <a:r>
              <a:rPr lang="de-DE" baseline="0" dirty="0" smtClean="0"/>
              <a:t> vs. Input darstellen</a:t>
            </a:r>
          </a:p>
          <a:p>
            <a:endParaRPr lang="de-DE" baseline="0" dirty="0" smtClean="0"/>
          </a:p>
          <a:p>
            <a:r>
              <a:rPr lang="de-DE" baseline="0" dirty="0" smtClean="0"/>
              <a:t>• eine bestimmte Leistung mit dem geringstmöglichen (minimalen) Einsatz von Mitteln realisiert wird (= Sparsamkeits- bzw. Minimalprinzip).</a:t>
            </a:r>
          </a:p>
          <a:p>
            <a:r>
              <a:rPr lang="de-DE" baseline="0" dirty="0" smtClean="0"/>
              <a:t>• mit vorhandenen Mitteln des Betriebes eine höchstmögliche (maximale) Leistung erzielt wird  (= Ergiebigkeits- bzw. Maximalprinzip)</a:t>
            </a:r>
          </a:p>
          <a:p>
            <a:endParaRPr lang="de-DE" baseline="0" dirty="0" smtClean="0"/>
          </a:p>
        </p:txBody>
      </p:sp>
      <p:sp>
        <p:nvSpPr>
          <p:cNvPr id="4" name="Foliennummernplatzhalter 3"/>
          <p:cNvSpPr>
            <a:spLocks noGrp="1"/>
          </p:cNvSpPr>
          <p:nvPr>
            <p:ph type="sldNum" sz="quarter" idx="10"/>
          </p:nvPr>
        </p:nvSpPr>
        <p:spPr/>
        <p:txBody>
          <a:bodyPr/>
          <a:lstStyle/>
          <a:p>
            <a:fld id="{A2AA8C00-B9E1-4AE1-B4E9-4EF7A9FFBC54}" type="slidenum">
              <a:rPr lang="en-US" smtClean="0"/>
              <a:t>4</a:t>
            </a:fld>
            <a:endParaRPr lang="en-US"/>
          </a:p>
        </p:txBody>
      </p:sp>
    </p:spTree>
    <p:extLst>
      <p:ext uri="{BB962C8B-B14F-4D97-AF65-F5344CB8AC3E}">
        <p14:creationId xmlns:p14="http://schemas.microsoft.com/office/powerpoint/2010/main" val="3098012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40</a:t>
            </a:fld>
            <a:endParaRPr lang="en-US"/>
          </a:p>
        </p:txBody>
      </p:sp>
    </p:spTree>
    <p:extLst>
      <p:ext uri="{BB962C8B-B14F-4D97-AF65-F5344CB8AC3E}">
        <p14:creationId xmlns:p14="http://schemas.microsoft.com/office/powerpoint/2010/main" val="1117516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41</a:t>
            </a:fld>
            <a:endParaRPr lang="en-US"/>
          </a:p>
        </p:txBody>
      </p:sp>
    </p:spTree>
    <p:extLst>
      <p:ext uri="{BB962C8B-B14F-4D97-AF65-F5344CB8AC3E}">
        <p14:creationId xmlns:p14="http://schemas.microsoft.com/office/powerpoint/2010/main" val="3868597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42</a:t>
            </a:fld>
            <a:endParaRPr lang="en-US"/>
          </a:p>
        </p:txBody>
      </p:sp>
    </p:spTree>
    <p:extLst>
      <p:ext uri="{BB962C8B-B14F-4D97-AF65-F5344CB8AC3E}">
        <p14:creationId xmlns:p14="http://schemas.microsoft.com/office/powerpoint/2010/main" val="2509388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43</a:t>
            </a:fld>
            <a:endParaRPr lang="en-US"/>
          </a:p>
        </p:txBody>
      </p:sp>
    </p:spTree>
    <p:extLst>
      <p:ext uri="{BB962C8B-B14F-4D97-AF65-F5344CB8AC3E}">
        <p14:creationId xmlns:p14="http://schemas.microsoft.com/office/powerpoint/2010/main" val="187092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5</a:t>
            </a:fld>
            <a:endParaRPr lang="en-US"/>
          </a:p>
        </p:txBody>
      </p:sp>
    </p:spTree>
    <p:extLst>
      <p:ext uri="{BB962C8B-B14F-4D97-AF65-F5344CB8AC3E}">
        <p14:creationId xmlns:p14="http://schemas.microsoft.com/office/powerpoint/2010/main" val="110459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Min / Max / Min /</a:t>
            </a:r>
            <a:r>
              <a:rPr lang="de-DE" baseline="0" dirty="0" smtClean="0"/>
              <a:t> Max / Min / Max / Min / Max / Max</a:t>
            </a:r>
          </a:p>
          <a:p>
            <a:endParaRPr lang="de-DE" baseline="0" dirty="0" smtClean="0"/>
          </a:p>
          <a:p>
            <a:r>
              <a:rPr lang="de-DE" baseline="0" dirty="0" smtClean="0"/>
              <a:t>Generell: Lösungen gibt es am Ende…welche wir aber dann nicht mehr durchsprechen. (Zugriff, wie lang?)</a:t>
            </a:r>
          </a:p>
          <a:p>
            <a:endParaRPr lang="en-US" dirty="0"/>
          </a:p>
        </p:txBody>
      </p:sp>
      <p:sp>
        <p:nvSpPr>
          <p:cNvPr id="4" name="Foliennummernplatzhalter 3"/>
          <p:cNvSpPr>
            <a:spLocks noGrp="1"/>
          </p:cNvSpPr>
          <p:nvPr>
            <p:ph type="sldNum" sz="quarter" idx="10"/>
          </p:nvPr>
        </p:nvSpPr>
        <p:spPr/>
        <p:txBody>
          <a:bodyPr/>
          <a:lstStyle/>
          <a:p>
            <a:fld id="{A2AA8C00-B9E1-4AE1-B4E9-4EF7A9FFBC54}" type="slidenum">
              <a:rPr lang="en-US" smtClean="0"/>
              <a:t>6</a:t>
            </a:fld>
            <a:endParaRPr lang="en-US"/>
          </a:p>
        </p:txBody>
      </p:sp>
    </p:spTree>
    <p:extLst>
      <p:ext uri="{BB962C8B-B14F-4D97-AF65-F5344CB8AC3E}">
        <p14:creationId xmlns:p14="http://schemas.microsoft.com/office/powerpoint/2010/main" val="173408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a:t>
            </a:r>
            <a:r>
              <a:rPr lang="de-DE" dirty="0" err="1" smtClean="0"/>
              <a:t>a+d</a:t>
            </a:r>
            <a:endParaRPr lang="de-DE" dirty="0" smtClean="0"/>
          </a:p>
          <a:p>
            <a:endParaRPr lang="de-DE" dirty="0" smtClean="0"/>
          </a:p>
          <a:p>
            <a:r>
              <a:rPr lang="de-DE" dirty="0" smtClean="0"/>
              <a:t>Minimalprinzip</a:t>
            </a:r>
          </a:p>
          <a:p>
            <a:r>
              <a:rPr lang="de-DE" dirty="0" smtClean="0"/>
              <a:t>geringen</a:t>
            </a:r>
          </a:p>
          <a:p>
            <a:r>
              <a:rPr lang="de-DE" dirty="0" smtClean="0"/>
              <a:t>Maximalprinzip</a:t>
            </a:r>
          </a:p>
          <a:p>
            <a:r>
              <a:rPr lang="de-DE" dirty="0" smtClean="0"/>
              <a:t>größtmöglichen</a:t>
            </a:r>
          </a:p>
          <a:p>
            <a:r>
              <a:rPr lang="de-DE" dirty="0" smtClean="0"/>
              <a:t>Minimalprinzip</a:t>
            </a:r>
            <a:endParaRPr lang="en-US" dirty="0" smtClean="0"/>
          </a:p>
        </p:txBody>
      </p:sp>
      <p:sp>
        <p:nvSpPr>
          <p:cNvPr id="4" name="Foliennummernplatzhalter 3"/>
          <p:cNvSpPr>
            <a:spLocks noGrp="1"/>
          </p:cNvSpPr>
          <p:nvPr>
            <p:ph type="sldNum" sz="quarter" idx="10"/>
          </p:nvPr>
        </p:nvSpPr>
        <p:spPr/>
        <p:txBody>
          <a:bodyPr/>
          <a:lstStyle/>
          <a:p>
            <a:fld id="{A2AA8C00-B9E1-4AE1-B4E9-4EF7A9FFBC54}" type="slidenum">
              <a:rPr lang="en-US" smtClean="0"/>
              <a:t>7</a:t>
            </a:fld>
            <a:endParaRPr lang="en-US"/>
          </a:p>
        </p:txBody>
      </p:sp>
    </p:spTree>
    <p:extLst>
      <p:ext uri="{BB962C8B-B14F-4D97-AF65-F5344CB8AC3E}">
        <p14:creationId xmlns:p14="http://schemas.microsoft.com/office/powerpoint/2010/main" val="392327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smtClean="0"/>
          </a:p>
        </p:txBody>
      </p:sp>
      <p:sp>
        <p:nvSpPr>
          <p:cNvPr id="4" name="Foliennummernplatzhalter 3"/>
          <p:cNvSpPr>
            <a:spLocks noGrp="1"/>
          </p:cNvSpPr>
          <p:nvPr>
            <p:ph type="sldNum" sz="quarter" idx="10"/>
          </p:nvPr>
        </p:nvSpPr>
        <p:spPr/>
        <p:txBody>
          <a:bodyPr/>
          <a:lstStyle/>
          <a:p>
            <a:fld id="{A2AA8C00-B9E1-4AE1-B4E9-4EF7A9FFBC54}" type="slidenum">
              <a:rPr lang="en-US" smtClean="0"/>
              <a:t>8</a:t>
            </a:fld>
            <a:endParaRPr lang="en-US"/>
          </a:p>
        </p:txBody>
      </p:sp>
    </p:spTree>
    <p:extLst>
      <p:ext uri="{BB962C8B-B14F-4D97-AF65-F5344CB8AC3E}">
        <p14:creationId xmlns:p14="http://schemas.microsoft.com/office/powerpoint/2010/main" val="1761288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smtClean="0"/>
          </a:p>
          <a:p>
            <a:r>
              <a:rPr lang="de-DE" dirty="0" smtClean="0"/>
              <a:t>In allen Betrieben werden Leistungen erstellt. Von einer Produktion oder Fertigung</a:t>
            </a:r>
            <a:r>
              <a:rPr lang="de-DE" baseline="0" dirty="0" smtClean="0"/>
              <a:t> </a:t>
            </a:r>
            <a:r>
              <a:rPr lang="de-DE" dirty="0" smtClean="0"/>
              <a:t>wird nur in Sachleistungsbetrieben gesprochen. Sie beinhaltet eine Fülle technischer, aber auch betriebswirtschaftlicher Fragestellungen. Im Vordergrund stehen heute die Planungsaufgaben, die sich auf das Produktionsprogramm, die Bereitstellung der erforderlichen Anlagen, Arbeitskräfte und Ausgangsstoffe sowie die Fertigungsabläufe beziehen. Die Planung und Steuerung der Fertigung besitzt heute einen großen Stellenwert. Die Gesichtspunkte der Flexibilität und der Kapitalbindung sind sowohl bei der Entscheidung über das Produktionsprogramm als auch bei der Bereitstellung mit Betriebsmitteln und der Ablaufplanung sowie den Organisationstypen der Fertigung zu berücksichtigen. Bei der Lösung dieser Frage im Betrieb ist das jeweilige Fertigungssystem, wie Einzel- oder Massenfertigung, von entscheidender Bedeutung.</a:t>
            </a:r>
          </a:p>
          <a:p>
            <a:endParaRPr lang="en-US" dirty="0" smtClean="0"/>
          </a:p>
        </p:txBody>
      </p:sp>
      <p:sp>
        <p:nvSpPr>
          <p:cNvPr id="4" name="Foliennummernplatzhalter 3"/>
          <p:cNvSpPr>
            <a:spLocks noGrp="1"/>
          </p:cNvSpPr>
          <p:nvPr>
            <p:ph type="sldNum" sz="quarter" idx="10"/>
          </p:nvPr>
        </p:nvSpPr>
        <p:spPr/>
        <p:txBody>
          <a:bodyPr/>
          <a:lstStyle/>
          <a:p>
            <a:fld id="{A2AA8C00-B9E1-4AE1-B4E9-4EF7A9FFBC54}" type="slidenum">
              <a:rPr lang="en-US" smtClean="0"/>
              <a:t>9</a:t>
            </a:fld>
            <a:endParaRPr lang="en-US"/>
          </a:p>
        </p:txBody>
      </p:sp>
    </p:spTree>
    <p:extLst>
      <p:ext uri="{BB962C8B-B14F-4D97-AF65-F5344CB8AC3E}">
        <p14:creationId xmlns:p14="http://schemas.microsoft.com/office/powerpoint/2010/main" val="340809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26" name="PlaceHolder 2"/>
          <p:cNvSpPr>
            <a:spLocks noGrp="1"/>
          </p:cNvSpPr>
          <p:nvPr>
            <p:ph type="body"/>
          </p:nvPr>
        </p:nvSpPr>
        <p:spPr>
          <a:xfrm>
            <a:off x="10665360" y="304560"/>
            <a:ext cx="79668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27" name="PlaceHolder 3"/>
          <p:cNvSpPr>
            <a:spLocks noGrp="1"/>
          </p:cNvSpPr>
          <p:nvPr>
            <p:ph type="body"/>
          </p:nvPr>
        </p:nvSpPr>
        <p:spPr>
          <a:xfrm>
            <a:off x="10665360" y="662760"/>
            <a:ext cx="79668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29" name="PlaceHolder 2"/>
          <p:cNvSpPr>
            <a:spLocks noGrp="1"/>
          </p:cNvSpPr>
          <p:nvPr>
            <p:ph type="body"/>
          </p:nvPr>
        </p:nvSpPr>
        <p:spPr>
          <a:xfrm>
            <a:off x="1066536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30" name="PlaceHolder 3"/>
          <p:cNvSpPr>
            <a:spLocks noGrp="1"/>
          </p:cNvSpPr>
          <p:nvPr>
            <p:ph type="body"/>
          </p:nvPr>
        </p:nvSpPr>
        <p:spPr>
          <a:xfrm>
            <a:off x="1107360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31" name="PlaceHolder 4"/>
          <p:cNvSpPr>
            <a:spLocks noGrp="1"/>
          </p:cNvSpPr>
          <p:nvPr>
            <p:ph type="body"/>
          </p:nvPr>
        </p:nvSpPr>
        <p:spPr>
          <a:xfrm>
            <a:off x="11073600" y="6627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32" name="PlaceHolder 5"/>
          <p:cNvSpPr>
            <a:spLocks noGrp="1"/>
          </p:cNvSpPr>
          <p:nvPr>
            <p:ph type="body"/>
          </p:nvPr>
        </p:nvSpPr>
        <p:spPr>
          <a:xfrm>
            <a:off x="10665360" y="6627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34" name="PlaceHolder 2"/>
          <p:cNvSpPr>
            <a:spLocks noGrp="1"/>
          </p:cNvSpPr>
          <p:nvPr>
            <p:ph type="body"/>
          </p:nvPr>
        </p:nvSpPr>
        <p:spPr>
          <a:xfrm>
            <a:off x="10665360" y="304560"/>
            <a:ext cx="79668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35" name="PlaceHolder 3"/>
          <p:cNvSpPr>
            <a:spLocks noGrp="1"/>
          </p:cNvSpPr>
          <p:nvPr>
            <p:ph type="body"/>
          </p:nvPr>
        </p:nvSpPr>
        <p:spPr>
          <a:xfrm>
            <a:off x="10665360" y="304560"/>
            <a:ext cx="79668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pic>
        <p:nvPicPr>
          <p:cNvPr id="36" name="Grafik 35"/>
          <p:cNvPicPr/>
          <p:nvPr/>
        </p:nvPicPr>
        <p:blipFill>
          <a:blip r:embed="rId2"/>
          <a:stretch/>
        </p:blipFill>
        <p:spPr>
          <a:xfrm>
            <a:off x="10665000" y="329760"/>
            <a:ext cx="796680" cy="635040"/>
          </a:xfrm>
          <a:prstGeom prst="rect">
            <a:avLst/>
          </a:prstGeom>
          <a:ln>
            <a:noFill/>
          </a:ln>
        </p:spPr>
      </p:pic>
      <p:pic>
        <p:nvPicPr>
          <p:cNvPr id="37" name="Grafik 36"/>
          <p:cNvPicPr/>
          <p:nvPr/>
        </p:nvPicPr>
        <p:blipFill>
          <a:blip r:embed="rId2"/>
          <a:stretch/>
        </p:blipFill>
        <p:spPr>
          <a:xfrm>
            <a:off x="10665000" y="329760"/>
            <a:ext cx="796680" cy="6350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46" name="PlaceHolder 2"/>
          <p:cNvSpPr>
            <a:spLocks noGrp="1"/>
          </p:cNvSpPr>
          <p:nvPr>
            <p:ph type="subTitle"/>
          </p:nvPr>
        </p:nvSpPr>
        <p:spPr>
          <a:xfrm>
            <a:off x="10665360" y="-1175760"/>
            <a:ext cx="796680" cy="36464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50" name="PlaceHolder 2"/>
          <p:cNvSpPr>
            <a:spLocks noGrp="1"/>
          </p:cNvSpPr>
          <p:nvPr>
            <p:ph type="body"/>
          </p:nvPr>
        </p:nvSpPr>
        <p:spPr>
          <a:xfrm>
            <a:off x="10665360" y="304560"/>
            <a:ext cx="38844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51" name="PlaceHolder 3"/>
          <p:cNvSpPr>
            <a:spLocks noGrp="1"/>
          </p:cNvSpPr>
          <p:nvPr>
            <p:ph type="body"/>
          </p:nvPr>
        </p:nvSpPr>
        <p:spPr>
          <a:xfrm>
            <a:off x="11073600" y="304560"/>
            <a:ext cx="38844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1035360" y="373320"/>
            <a:ext cx="9134640" cy="19886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55" name="PlaceHolder 2"/>
          <p:cNvSpPr>
            <a:spLocks noGrp="1"/>
          </p:cNvSpPr>
          <p:nvPr>
            <p:ph type="body"/>
          </p:nvPr>
        </p:nvSpPr>
        <p:spPr>
          <a:xfrm>
            <a:off x="1066536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56" name="PlaceHolder 3"/>
          <p:cNvSpPr>
            <a:spLocks noGrp="1"/>
          </p:cNvSpPr>
          <p:nvPr>
            <p:ph type="body"/>
          </p:nvPr>
        </p:nvSpPr>
        <p:spPr>
          <a:xfrm>
            <a:off x="10665360" y="6627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57" name="PlaceHolder 4"/>
          <p:cNvSpPr>
            <a:spLocks noGrp="1"/>
          </p:cNvSpPr>
          <p:nvPr>
            <p:ph type="body"/>
          </p:nvPr>
        </p:nvSpPr>
        <p:spPr>
          <a:xfrm>
            <a:off x="11073600" y="304560"/>
            <a:ext cx="38844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5" name="PlaceHolder 2"/>
          <p:cNvSpPr>
            <a:spLocks noGrp="1"/>
          </p:cNvSpPr>
          <p:nvPr>
            <p:ph type="subTitle"/>
          </p:nvPr>
        </p:nvSpPr>
        <p:spPr>
          <a:xfrm>
            <a:off x="10665360" y="-1175760"/>
            <a:ext cx="796680" cy="36464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59" name="PlaceHolder 2"/>
          <p:cNvSpPr>
            <a:spLocks noGrp="1"/>
          </p:cNvSpPr>
          <p:nvPr>
            <p:ph type="body"/>
          </p:nvPr>
        </p:nvSpPr>
        <p:spPr>
          <a:xfrm>
            <a:off x="10665360" y="304560"/>
            <a:ext cx="38844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60" name="PlaceHolder 3"/>
          <p:cNvSpPr>
            <a:spLocks noGrp="1"/>
          </p:cNvSpPr>
          <p:nvPr>
            <p:ph type="body"/>
          </p:nvPr>
        </p:nvSpPr>
        <p:spPr>
          <a:xfrm>
            <a:off x="1107360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61" name="PlaceHolder 4"/>
          <p:cNvSpPr>
            <a:spLocks noGrp="1"/>
          </p:cNvSpPr>
          <p:nvPr>
            <p:ph type="body"/>
          </p:nvPr>
        </p:nvSpPr>
        <p:spPr>
          <a:xfrm>
            <a:off x="11073600" y="6627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63" name="PlaceHolder 2"/>
          <p:cNvSpPr>
            <a:spLocks noGrp="1"/>
          </p:cNvSpPr>
          <p:nvPr>
            <p:ph type="body"/>
          </p:nvPr>
        </p:nvSpPr>
        <p:spPr>
          <a:xfrm>
            <a:off x="1066536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64" name="PlaceHolder 3"/>
          <p:cNvSpPr>
            <a:spLocks noGrp="1"/>
          </p:cNvSpPr>
          <p:nvPr>
            <p:ph type="body"/>
          </p:nvPr>
        </p:nvSpPr>
        <p:spPr>
          <a:xfrm>
            <a:off x="1107360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65" name="PlaceHolder 4"/>
          <p:cNvSpPr>
            <a:spLocks noGrp="1"/>
          </p:cNvSpPr>
          <p:nvPr>
            <p:ph type="body"/>
          </p:nvPr>
        </p:nvSpPr>
        <p:spPr>
          <a:xfrm>
            <a:off x="10665360" y="662760"/>
            <a:ext cx="79668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67" name="PlaceHolder 2"/>
          <p:cNvSpPr>
            <a:spLocks noGrp="1"/>
          </p:cNvSpPr>
          <p:nvPr>
            <p:ph type="body"/>
          </p:nvPr>
        </p:nvSpPr>
        <p:spPr>
          <a:xfrm>
            <a:off x="10665360" y="304560"/>
            <a:ext cx="79668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68" name="PlaceHolder 3"/>
          <p:cNvSpPr>
            <a:spLocks noGrp="1"/>
          </p:cNvSpPr>
          <p:nvPr>
            <p:ph type="body"/>
          </p:nvPr>
        </p:nvSpPr>
        <p:spPr>
          <a:xfrm>
            <a:off x="10665360" y="662760"/>
            <a:ext cx="79668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70" name="PlaceHolder 2"/>
          <p:cNvSpPr>
            <a:spLocks noGrp="1"/>
          </p:cNvSpPr>
          <p:nvPr>
            <p:ph type="body"/>
          </p:nvPr>
        </p:nvSpPr>
        <p:spPr>
          <a:xfrm>
            <a:off x="1066536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71" name="PlaceHolder 3"/>
          <p:cNvSpPr>
            <a:spLocks noGrp="1"/>
          </p:cNvSpPr>
          <p:nvPr>
            <p:ph type="body"/>
          </p:nvPr>
        </p:nvSpPr>
        <p:spPr>
          <a:xfrm>
            <a:off x="1107360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72" name="PlaceHolder 4"/>
          <p:cNvSpPr>
            <a:spLocks noGrp="1"/>
          </p:cNvSpPr>
          <p:nvPr>
            <p:ph type="body"/>
          </p:nvPr>
        </p:nvSpPr>
        <p:spPr>
          <a:xfrm>
            <a:off x="11073600" y="6627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73" name="PlaceHolder 5"/>
          <p:cNvSpPr>
            <a:spLocks noGrp="1"/>
          </p:cNvSpPr>
          <p:nvPr>
            <p:ph type="body"/>
          </p:nvPr>
        </p:nvSpPr>
        <p:spPr>
          <a:xfrm>
            <a:off x="10665360" y="6627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75" name="PlaceHolder 2"/>
          <p:cNvSpPr>
            <a:spLocks noGrp="1"/>
          </p:cNvSpPr>
          <p:nvPr>
            <p:ph type="body"/>
          </p:nvPr>
        </p:nvSpPr>
        <p:spPr>
          <a:xfrm>
            <a:off x="10665360" y="304560"/>
            <a:ext cx="79668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76" name="PlaceHolder 3"/>
          <p:cNvSpPr>
            <a:spLocks noGrp="1"/>
          </p:cNvSpPr>
          <p:nvPr>
            <p:ph type="body"/>
          </p:nvPr>
        </p:nvSpPr>
        <p:spPr>
          <a:xfrm>
            <a:off x="10665360" y="304560"/>
            <a:ext cx="79668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pic>
        <p:nvPicPr>
          <p:cNvPr id="77" name="Grafik 76"/>
          <p:cNvPicPr/>
          <p:nvPr/>
        </p:nvPicPr>
        <p:blipFill>
          <a:blip r:embed="rId2"/>
          <a:stretch/>
        </p:blipFill>
        <p:spPr>
          <a:xfrm>
            <a:off x="10665000" y="329760"/>
            <a:ext cx="796680" cy="635040"/>
          </a:xfrm>
          <a:prstGeom prst="rect">
            <a:avLst/>
          </a:prstGeom>
          <a:ln>
            <a:noFill/>
          </a:ln>
        </p:spPr>
      </p:pic>
      <p:pic>
        <p:nvPicPr>
          <p:cNvPr id="78" name="Grafik 77"/>
          <p:cNvPicPr/>
          <p:nvPr/>
        </p:nvPicPr>
        <p:blipFill>
          <a:blip r:embed="rId2"/>
          <a:stretch/>
        </p:blipFill>
        <p:spPr>
          <a:xfrm>
            <a:off x="10665000" y="329760"/>
            <a:ext cx="796680" cy="6350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7" name="PlaceHolder 2"/>
          <p:cNvSpPr>
            <a:spLocks noGrp="1"/>
          </p:cNvSpPr>
          <p:nvPr>
            <p:ph type="body"/>
          </p:nvPr>
        </p:nvSpPr>
        <p:spPr>
          <a:xfrm>
            <a:off x="10665360" y="304560"/>
            <a:ext cx="79668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9" name="PlaceHolder 2"/>
          <p:cNvSpPr>
            <a:spLocks noGrp="1"/>
          </p:cNvSpPr>
          <p:nvPr>
            <p:ph type="body"/>
          </p:nvPr>
        </p:nvSpPr>
        <p:spPr>
          <a:xfrm>
            <a:off x="10665360" y="304560"/>
            <a:ext cx="38844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10" name="PlaceHolder 3"/>
          <p:cNvSpPr>
            <a:spLocks noGrp="1"/>
          </p:cNvSpPr>
          <p:nvPr>
            <p:ph type="body"/>
          </p:nvPr>
        </p:nvSpPr>
        <p:spPr>
          <a:xfrm>
            <a:off x="11073600" y="304560"/>
            <a:ext cx="38844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1035360" y="373320"/>
            <a:ext cx="9134640" cy="19886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14" name="PlaceHolder 2"/>
          <p:cNvSpPr>
            <a:spLocks noGrp="1"/>
          </p:cNvSpPr>
          <p:nvPr>
            <p:ph type="body"/>
          </p:nvPr>
        </p:nvSpPr>
        <p:spPr>
          <a:xfrm>
            <a:off x="1066536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15" name="PlaceHolder 3"/>
          <p:cNvSpPr>
            <a:spLocks noGrp="1"/>
          </p:cNvSpPr>
          <p:nvPr>
            <p:ph type="body"/>
          </p:nvPr>
        </p:nvSpPr>
        <p:spPr>
          <a:xfrm>
            <a:off x="10665360" y="6627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16" name="PlaceHolder 4"/>
          <p:cNvSpPr>
            <a:spLocks noGrp="1"/>
          </p:cNvSpPr>
          <p:nvPr>
            <p:ph type="body"/>
          </p:nvPr>
        </p:nvSpPr>
        <p:spPr>
          <a:xfrm>
            <a:off x="11073600" y="304560"/>
            <a:ext cx="38844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18" name="PlaceHolder 2"/>
          <p:cNvSpPr>
            <a:spLocks noGrp="1"/>
          </p:cNvSpPr>
          <p:nvPr>
            <p:ph type="body"/>
          </p:nvPr>
        </p:nvSpPr>
        <p:spPr>
          <a:xfrm>
            <a:off x="10665360" y="304560"/>
            <a:ext cx="388440" cy="68544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19" name="PlaceHolder 3"/>
          <p:cNvSpPr>
            <a:spLocks noGrp="1"/>
          </p:cNvSpPr>
          <p:nvPr>
            <p:ph type="body"/>
          </p:nvPr>
        </p:nvSpPr>
        <p:spPr>
          <a:xfrm>
            <a:off x="1107360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20" name="PlaceHolder 4"/>
          <p:cNvSpPr>
            <a:spLocks noGrp="1"/>
          </p:cNvSpPr>
          <p:nvPr>
            <p:ph type="body"/>
          </p:nvPr>
        </p:nvSpPr>
        <p:spPr>
          <a:xfrm>
            <a:off x="11073600" y="6627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035360" y="373320"/>
            <a:ext cx="9134640" cy="428760"/>
          </a:xfrm>
          <a:prstGeom prst="rect">
            <a:avLst/>
          </a:prstGeom>
        </p:spPr>
        <p:txBody>
          <a:bodyPr lIns="0" tIns="0" rIns="0" bIns="0" anchor="ctr"/>
          <a:lstStyle/>
          <a:p>
            <a:endParaRPr lang="de-DE" sz="1800" b="0" strike="noStrike" spc="-1">
              <a:solidFill>
                <a:srgbClr val="000000"/>
              </a:solidFill>
              <a:uFill>
                <a:solidFill>
                  <a:srgbClr val="FFFFFF"/>
                </a:solidFill>
              </a:uFill>
              <a:latin typeface="Calibri"/>
            </a:endParaRPr>
          </a:p>
        </p:txBody>
      </p:sp>
      <p:sp>
        <p:nvSpPr>
          <p:cNvPr id="22" name="PlaceHolder 2"/>
          <p:cNvSpPr>
            <a:spLocks noGrp="1"/>
          </p:cNvSpPr>
          <p:nvPr>
            <p:ph type="body"/>
          </p:nvPr>
        </p:nvSpPr>
        <p:spPr>
          <a:xfrm>
            <a:off x="1066536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23" name="PlaceHolder 3"/>
          <p:cNvSpPr>
            <a:spLocks noGrp="1"/>
          </p:cNvSpPr>
          <p:nvPr>
            <p:ph type="body"/>
          </p:nvPr>
        </p:nvSpPr>
        <p:spPr>
          <a:xfrm>
            <a:off x="11073600" y="304560"/>
            <a:ext cx="38844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
        <p:nvSpPr>
          <p:cNvPr id="24" name="PlaceHolder 4"/>
          <p:cNvSpPr>
            <a:spLocks noGrp="1"/>
          </p:cNvSpPr>
          <p:nvPr>
            <p:ph type="body"/>
          </p:nvPr>
        </p:nvSpPr>
        <p:spPr>
          <a:xfrm>
            <a:off x="10665360" y="662760"/>
            <a:ext cx="796680" cy="326880"/>
          </a:xfrm>
          <a:prstGeom prst="rect">
            <a:avLst/>
          </a:prstGeom>
        </p:spPr>
        <p:txBody>
          <a:bodyPr lIns="0" tIns="0" rIns="0" bIns="0"/>
          <a:lstStyle/>
          <a:p>
            <a:pPr algn="ctr"/>
            <a:endParaRPr lang="de-DE"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p:spPr>
        <p:txBody>
          <a:bodyPr lIns="90000" tIns="45000" rIns="90000" bIns="45000" anchor="b"/>
          <a:lstStyle/>
          <a:p>
            <a:pPr algn="ctr">
              <a:lnSpc>
                <a:spcPct val="100000"/>
              </a:lnSpc>
            </a:pPr>
            <a:r>
              <a:rPr lang="de-DE" sz="6000" b="0" strike="noStrike" spc="-1">
                <a:solidFill>
                  <a:srgbClr val="FE7004"/>
                </a:solidFill>
                <a:uFill>
                  <a:solidFill>
                    <a:srgbClr val="FFFFFF"/>
                  </a:solidFill>
                </a:uFill>
                <a:latin typeface="Calibri Light"/>
              </a:rPr>
              <a:t>Titelmasterformat durch Klicken bearbeiten</a:t>
            </a:r>
            <a:endParaRPr lang="de-DE" sz="1800" b="0" strike="noStrike" spc="-1">
              <a:solidFill>
                <a:srgbClr val="000000"/>
              </a:solidFill>
              <a:uFill>
                <a:solidFill>
                  <a:srgbClr val="FFFFFF"/>
                </a:solidFill>
              </a:uFill>
              <a:latin typeface="Calibri"/>
            </a:endParaRPr>
          </a:p>
        </p:txBody>
      </p:sp>
      <p:sp>
        <p:nvSpPr>
          <p:cNvPr id="5" name="PlaceHolder 2"/>
          <p:cNvSpPr>
            <a:spLocks noGrp="1"/>
          </p:cNvSpPr>
          <p:nvPr>
            <p:ph type="ftr"/>
          </p:nvPr>
        </p:nvSpPr>
        <p:spPr>
          <a:xfrm>
            <a:off x="4038480" y="6356520"/>
            <a:ext cx="4114440" cy="364680"/>
          </a:xfrm>
          <a:prstGeom prst="rect">
            <a:avLst/>
          </a:prstGeom>
        </p:spPr>
        <p:txBody>
          <a:bodyPr anchor="ctr"/>
          <a:lstStyle/>
          <a:p>
            <a:pPr algn="ctr">
              <a:lnSpc>
                <a:spcPct val="100000"/>
              </a:lnSpc>
            </a:pPr>
            <a:r>
              <a:rPr lang="de-DE" sz="1200" b="0" strike="noStrike" spc="-1" smtClean="0">
                <a:solidFill>
                  <a:srgbClr val="8B8B8B"/>
                </a:solidFill>
                <a:uFill>
                  <a:solidFill>
                    <a:srgbClr val="FFFFFF"/>
                  </a:solidFill>
                </a:uFill>
                <a:latin typeface="Calibri"/>
              </a:rPr>
              <a:t>© wiwiweb.de, Ruediger Heyden, August 2017</a:t>
            </a:r>
            <a:endParaRPr lang="de-DE" sz="1400" b="0" strike="noStrike" spc="-1">
              <a:solidFill>
                <a:srgbClr val="000000"/>
              </a:solidFill>
              <a:uFill>
                <a:solidFill>
                  <a:srgbClr val="FFFFFF"/>
                </a:solidFill>
              </a:uFill>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lstStyle/>
          <a:p>
            <a:pPr algn="r">
              <a:lnSpc>
                <a:spcPct val="100000"/>
              </a:lnSpc>
            </a:pPr>
            <a:fld id="{865A990D-8716-427E-84D0-F92492DA8BCE}" type="slidenum">
              <a:rPr lang="de-DE" sz="1200" b="0" strike="noStrike" spc="-1">
                <a:solidFill>
                  <a:srgbClr val="8B8B8B"/>
                </a:solidFill>
                <a:uFill>
                  <a:solidFill>
                    <a:srgbClr val="FFFFFF"/>
                  </a:solidFill>
                </a:uFill>
                <a:latin typeface="Calibri"/>
              </a:rPr>
              <a:t>‹Nr.›</a:t>
            </a:fld>
            <a:endParaRPr lang="de-DE" sz="1400" b="0" strike="noStrike" spc="-1">
              <a:solidFill>
                <a:srgbClr val="000000"/>
              </a:solidFill>
              <a:uFill>
                <a:solidFill>
                  <a:srgbClr val="FFFFFF"/>
                </a:solidFill>
              </a:uFill>
              <a:latin typeface="Times New Roman"/>
            </a:endParaRPr>
          </a:p>
        </p:txBody>
      </p:sp>
      <p:sp>
        <p:nvSpPr>
          <p:cNvPr id="3" name="PlaceHolder 4"/>
          <p:cNvSpPr>
            <a:spLocks noGrp="1"/>
          </p:cNvSpPr>
          <p:nvPr>
            <p:ph type="body"/>
          </p:nvPr>
        </p:nvSpPr>
        <p:spPr>
          <a:xfrm>
            <a:off x="609480" y="1604520"/>
            <a:ext cx="10972440" cy="3977280"/>
          </a:xfrm>
          <a:prstGeom prst="rect">
            <a:avLst/>
          </a:prstGeom>
        </p:spPr>
        <p:txBody>
          <a:bodyPr lIns="0" tIns="0" rIns="0" bIns="0"/>
          <a:lstStyle/>
          <a:p>
            <a:pPr marL="432000" indent="-324000" algn="ctr">
              <a:buClr>
                <a:srgbClr val="000000"/>
              </a:buClr>
              <a:buSzPct val="45000"/>
              <a:buFont typeface="Wingdings" charset="2"/>
              <a:buChar char=""/>
            </a:pPr>
            <a:r>
              <a:rPr lang="de-DE" sz="2800" b="0" strike="noStrike" spc="-1">
                <a:solidFill>
                  <a:srgbClr val="000000"/>
                </a:solidFill>
                <a:uFill>
                  <a:solidFill>
                    <a:srgbClr val="FFFFFF"/>
                  </a:solidFill>
                </a:uFill>
                <a:latin typeface="Calibri"/>
              </a:rPr>
              <a:t>Format des Gliederungstextes durch Klicken bearbeiten</a:t>
            </a:r>
          </a:p>
          <a:p>
            <a:pPr marL="864000" lvl="1" indent="-324000">
              <a:buClr>
                <a:srgbClr val="000000"/>
              </a:buClr>
              <a:buSzPct val="75000"/>
              <a:buFont typeface="Symbol" charset="2"/>
              <a:buChar char=""/>
            </a:pPr>
            <a:r>
              <a:rPr lang="de-DE" sz="2000" b="0" strike="noStrike" spc="-1">
                <a:solidFill>
                  <a:srgbClr val="000000"/>
                </a:solidFill>
                <a:uFill>
                  <a:solidFill>
                    <a:srgbClr val="FFFFFF"/>
                  </a:solidFill>
                </a:uFill>
                <a:latin typeface="Calibri"/>
              </a:rPr>
              <a:t>Zweite Gliederungsebene</a:t>
            </a:r>
          </a:p>
          <a:p>
            <a:pPr marL="1296000" lvl="2" indent="-288000">
              <a:buClr>
                <a:srgbClr val="000000"/>
              </a:buClr>
              <a:buSzPct val="45000"/>
              <a:buFont typeface="Wingdings" charset="2"/>
              <a:buChar char=""/>
            </a:pPr>
            <a:r>
              <a:rPr lang="de-DE" sz="1800" b="0" strike="noStrike" spc="-1">
                <a:solidFill>
                  <a:srgbClr val="000000"/>
                </a:solidFill>
                <a:uFill>
                  <a:solidFill>
                    <a:srgbClr val="FFFFFF"/>
                  </a:solidFill>
                </a:uFill>
                <a:latin typeface="Calibri"/>
              </a:rPr>
              <a:t>Dritte Gliederungsebene</a:t>
            </a:r>
          </a:p>
          <a:p>
            <a:pPr marL="1728000" lvl="3" indent="-216000">
              <a:buClr>
                <a:srgbClr val="000000"/>
              </a:buClr>
              <a:buSzPct val="75000"/>
              <a:buFont typeface="Symbol" charset="2"/>
              <a:buChar char=""/>
            </a:pPr>
            <a:r>
              <a:rPr lang="de-DE" sz="1800" b="0" strike="noStrike" spc="-1">
                <a:solidFill>
                  <a:srgbClr val="000000"/>
                </a:solidFill>
                <a:uFill>
                  <a:solidFill>
                    <a:srgbClr val="FFFFFF"/>
                  </a:solidFill>
                </a:uFill>
                <a:latin typeface="Calibri"/>
              </a:rPr>
              <a:t>Vierte Gliederungsebene</a:t>
            </a:r>
          </a:p>
          <a:p>
            <a:pPr marL="2160000" lvl="4" indent="-216000">
              <a:buClr>
                <a:srgbClr val="000000"/>
              </a:buClr>
              <a:buSzPct val="45000"/>
              <a:buFont typeface="Wingdings" charset="2"/>
              <a:buChar char=""/>
            </a:pPr>
            <a:r>
              <a:rPr lang="de-DE" sz="2000" b="0" strike="noStrike" spc="-1">
                <a:solidFill>
                  <a:srgbClr val="000000"/>
                </a:solidFill>
                <a:uFill>
                  <a:solidFill>
                    <a:srgbClr val="FFFFFF"/>
                  </a:solidFill>
                </a:uFill>
                <a:latin typeface="Calibri"/>
              </a:rPr>
              <a:t>Fünfte Gliederungsebene</a:t>
            </a:r>
          </a:p>
          <a:p>
            <a:pPr marL="2592000" lvl="5" indent="-216000">
              <a:buClr>
                <a:srgbClr val="000000"/>
              </a:buClr>
              <a:buSzPct val="45000"/>
              <a:buFont typeface="Wingdings" charset="2"/>
              <a:buChar char=""/>
            </a:pPr>
            <a:r>
              <a:rPr lang="de-DE" sz="2000" b="0" strike="noStrike" spc="-1">
                <a:solidFill>
                  <a:srgbClr val="000000"/>
                </a:solidFill>
                <a:uFill>
                  <a:solidFill>
                    <a:srgbClr val="FFFFFF"/>
                  </a:solidFill>
                </a:uFill>
                <a:latin typeface="Calibri"/>
              </a:rPr>
              <a:t>Sechste Gliederungsebene</a:t>
            </a:r>
          </a:p>
          <a:p>
            <a:pPr marL="3024000" lvl="6" indent="-216000">
              <a:buClr>
                <a:srgbClr val="000000"/>
              </a:buClr>
              <a:buSzPct val="45000"/>
              <a:buFont typeface="Wingdings" charset="2"/>
              <a:buChar char=""/>
            </a:pPr>
            <a:r>
              <a:rPr lang="de-DE" sz="2000" b="0" strike="noStrike" spc="-1">
                <a:solidFill>
                  <a:srgbClr val="000000"/>
                </a:solidFill>
                <a:uFill>
                  <a:solidFill>
                    <a:srgbClr val="FFFFFF"/>
                  </a:solidFill>
                </a:u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035360" y="373320"/>
            <a:ext cx="9134640" cy="428760"/>
          </a:xfrm>
          <a:prstGeom prst="rect">
            <a:avLst/>
          </a:prstGeom>
        </p:spPr>
        <p:txBody>
          <a:bodyPr lIns="90000" tIns="45000" rIns="90000" bIns="45000"/>
          <a:lstStyle/>
          <a:p>
            <a:pPr>
              <a:lnSpc>
                <a:spcPct val="100000"/>
              </a:lnSpc>
            </a:pPr>
            <a:r>
              <a:rPr lang="de-DE" sz="2400" b="0" strike="noStrike" spc="-1">
                <a:solidFill>
                  <a:srgbClr val="FF7001"/>
                </a:solidFill>
                <a:uFill>
                  <a:solidFill>
                    <a:srgbClr val="FFFFFF"/>
                  </a:solidFill>
                </a:uFill>
                <a:latin typeface="Calibri Light"/>
              </a:rPr>
              <a:t>Aktueller Abschnitt</a:t>
            </a:r>
            <a:endParaRPr lang="de-DE" sz="1800" b="0" strike="noStrike" spc="-1">
              <a:solidFill>
                <a:srgbClr val="000000"/>
              </a:solidFill>
              <a:uFill>
                <a:solidFill>
                  <a:srgbClr val="FFFFFF"/>
                </a:solidFill>
              </a:uFill>
              <a:latin typeface="Calibri"/>
            </a:endParaRPr>
          </a:p>
        </p:txBody>
      </p:sp>
      <p:sp>
        <p:nvSpPr>
          <p:cNvPr id="39" name="CustomShape 2"/>
          <p:cNvSpPr/>
          <p:nvPr/>
        </p:nvSpPr>
        <p:spPr>
          <a:xfrm>
            <a:off x="10789920" y="399960"/>
            <a:ext cx="527040" cy="4021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sp>
      <p:sp>
        <p:nvSpPr>
          <p:cNvPr id="40" name="PlaceHolder 3"/>
          <p:cNvSpPr>
            <a:spLocks noGrp="1"/>
          </p:cNvSpPr>
          <p:nvPr>
            <p:ph type="ftr"/>
          </p:nvPr>
        </p:nvSpPr>
        <p:spPr>
          <a:xfrm>
            <a:off x="4038480" y="6356520"/>
            <a:ext cx="4114440" cy="364680"/>
          </a:xfrm>
          <a:prstGeom prst="rect">
            <a:avLst/>
          </a:prstGeom>
        </p:spPr>
        <p:txBody>
          <a:bodyPr anchor="ctr"/>
          <a:lstStyle/>
          <a:p>
            <a:pPr algn="ctr">
              <a:lnSpc>
                <a:spcPct val="100000"/>
              </a:lnSpc>
            </a:pPr>
            <a:r>
              <a:rPr lang="de-DE" sz="1200" b="0" strike="noStrike" spc="-1" smtClean="0">
                <a:solidFill>
                  <a:srgbClr val="8B8B8B"/>
                </a:solidFill>
                <a:uFill>
                  <a:solidFill>
                    <a:srgbClr val="FFFFFF"/>
                  </a:solidFill>
                </a:uFill>
                <a:latin typeface="Calibri"/>
              </a:rPr>
              <a:t>© wiwiweb.de, Ruediger Heyden, August 2017</a:t>
            </a:r>
            <a:endParaRPr lang="de-DE" sz="1400" b="0" strike="noStrike" spc="-1">
              <a:solidFill>
                <a:srgbClr val="000000"/>
              </a:solidFill>
              <a:uFill>
                <a:solidFill>
                  <a:srgbClr val="FFFFFF"/>
                </a:solidFill>
              </a:uFill>
              <a:latin typeface="Times New Roman"/>
            </a:endParaRPr>
          </a:p>
        </p:txBody>
      </p:sp>
      <p:sp>
        <p:nvSpPr>
          <p:cNvPr id="41"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377E61DC-AC6E-4AFB-AF6B-80D2D6F74249}" type="slidenum">
              <a:rPr lang="de-DE" sz="1200" b="0" strike="noStrike" spc="-1">
                <a:solidFill>
                  <a:srgbClr val="8B8B8B"/>
                </a:solidFill>
                <a:uFill>
                  <a:solidFill>
                    <a:srgbClr val="FFFFFF"/>
                  </a:solidFill>
                </a:uFill>
                <a:latin typeface="Calibri"/>
              </a:rPr>
              <a:t>‹Nr.›</a:t>
            </a:fld>
            <a:endParaRPr lang="de-DE" sz="1400" b="0" strike="noStrike" spc="-1">
              <a:solidFill>
                <a:srgbClr val="000000"/>
              </a:solidFill>
              <a:uFill>
                <a:solidFill>
                  <a:srgbClr val="FFFFFF"/>
                </a:solidFill>
              </a:uFill>
              <a:latin typeface="Times New Roman"/>
            </a:endParaRPr>
          </a:p>
        </p:txBody>
      </p:sp>
      <p:sp>
        <p:nvSpPr>
          <p:cNvPr id="42" name="PlaceHolder 5"/>
          <p:cNvSpPr>
            <a:spLocks noGrp="1"/>
          </p:cNvSpPr>
          <p:nvPr>
            <p:ph type="body"/>
          </p:nvPr>
        </p:nvSpPr>
        <p:spPr>
          <a:xfrm>
            <a:off x="10665360" y="304560"/>
            <a:ext cx="796680" cy="685440"/>
          </a:xfrm>
          <a:prstGeom prst="rect">
            <a:avLst/>
          </a:prstGeom>
        </p:spPr>
        <p:txBody>
          <a:bodyPr lIns="90000" tIns="45000" rIns="90000" bIns="45000"/>
          <a:lstStyle/>
          <a:p>
            <a:pPr marL="432000" indent="-324000">
              <a:buClr>
                <a:srgbClr val="000000"/>
              </a:buClr>
              <a:buSzPct val="45000"/>
              <a:buFont typeface="Wingdings" charset="2"/>
              <a:buChar char=""/>
            </a:pPr>
            <a:r>
              <a:rPr lang="de-DE" sz="4000" b="0" strike="noStrike" spc="-1">
                <a:solidFill>
                  <a:srgbClr val="FFFFFF"/>
                </a:solidFill>
                <a:uFill>
                  <a:solidFill>
                    <a:srgbClr val="FFFFFF"/>
                  </a:solidFill>
                </a:uFill>
                <a:latin typeface="Calibri"/>
              </a:rPr>
              <a:t>Format des Gliederungstextes durch Klicken bearbeiten</a:t>
            </a:r>
            <a:endParaRPr lang="de-DE" sz="40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de-DE" sz="4000" b="0" strike="noStrike" spc="-1">
                <a:solidFill>
                  <a:srgbClr val="FFFFFF"/>
                </a:solidFill>
                <a:uFill>
                  <a:solidFill>
                    <a:srgbClr val="FFFFFF"/>
                  </a:solidFill>
                </a:uFill>
                <a:latin typeface="Calibri"/>
              </a:rPr>
              <a:t>Zweite Gliederungsebene</a:t>
            </a:r>
            <a:endParaRPr lang="de-DE" sz="40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de-DE" sz="4000" b="0" strike="noStrike" spc="-1">
                <a:solidFill>
                  <a:srgbClr val="FFFFFF"/>
                </a:solidFill>
                <a:uFill>
                  <a:solidFill>
                    <a:srgbClr val="FFFFFF"/>
                  </a:solidFill>
                </a:uFill>
                <a:latin typeface="Calibri"/>
              </a:rPr>
              <a:t>Dritte Gliederungsebene</a:t>
            </a:r>
            <a:endParaRPr lang="de-DE" sz="40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de-DE" sz="4000" b="0" strike="noStrike" spc="-1">
                <a:solidFill>
                  <a:srgbClr val="FFFFFF"/>
                </a:solidFill>
                <a:uFill>
                  <a:solidFill>
                    <a:srgbClr val="FFFFFF"/>
                  </a:solidFill>
                </a:uFill>
                <a:latin typeface="Calibri"/>
              </a:rPr>
              <a:t>Vierte Gliederungsebene</a:t>
            </a:r>
            <a:endParaRPr lang="de-DE" sz="40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de-DE" sz="4000" b="0" strike="noStrike" spc="-1">
                <a:solidFill>
                  <a:srgbClr val="FFFFFF"/>
                </a:solidFill>
                <a:uFill>
                  <a:solidFill>
                    <a:srgbClr val="FFFFFF"/>
                  </a:solidFill>
                </a:uFill>
                <a:latin typeface="Calibri"/>
              </a:rPr>
              <a:t>Fünfte Gliederungsebene</a:t>
            </a:r>
            <a:endParaRPr lang="de-DE" sz="40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de-DE" sz="4000" b="0" strike="noStrike" spc="-1">
                <a:solidFill>
                  <a:srgbClr val="FFFFFF"/>
                </a:solidFill>
                <a:uFill>
                  <a:solidFill>
                    <a:srgbClr val="FFFFFF"/>
                  </a:solidFill>
                </a:uFill>
                <a:latin typeface="Calibri"/>
              </a:rPr>
              <a:t>Sechste Gliederungsebene</a:t>
            </a:r>
            <a:endParaRPr lang="de-DE" sz="4000" b="0" strike="noStrike" spc="-1">
              <a:solidFill>
                <a:srgbClr val="000000"/>
              </a:solidFill>
              <a:uFill>
                <a:solidFill>
                  <a:srgbClr val="FFFFFF"/>
                </a:solidFill>
              </a:uFill>
              <a:latin typeface="Calibri"/>
            </a:endParaRPr>
          </a:p>
          <a:p>
            <a:pPr algn="ctr">
              <a:lnSpc>
                <a:spcPct val="100000"/>
              </a:lnSpc>
            </a:pPr>
            <a:r>
              <a:rPr lang="de-DE" sz="4000" b="0" strike="noStrike" spc="-1">
                <a:solidFill>
                  <a:srgbClr val="FFFFFF"/>
                </a:solidFill>
                <a:uFill>
                  <a:solidFill>
                    <a:srgbClr val="FFFFFF"/>
                  </a:solidFill>
                </a:uFill>
                <a:latin typeface="Calibri"/>
              </a:rPr>
              <a:t>Siebte GliederungsebeneZR</a:t>
            </a:r>
            <a:endParaRPr lang="de-DE" sz="4000" b="0" strike="noStrike" spc="-1">
              <a:solidFill>
                <a:srgbClr val="000000"/>
              </a:solidFill>
              <a:uFill>
                <a:solidFill>
                  <a:srgbClr val="FFFFFF"/>
                </a:solidFill>
              </a:uFill>
              <a:latin typeface="Calibri"/>
            </a:endParaRPr>
          </a:p>
        </p:txBody>
      </p:sp>
      <p:pic>
        <p:nvPicPr>
          <p:cNvPr id="43" name="Grafik 10"/>
          <p:cNvPicPr/>
          <p:nvPr/>
        </p:nvPicPr>
        <p:blipFill>
          <a:blip r:embed="rId15"/>
          <a:stretch/>
        </p:blipFill>
        <p:spPr>
          <a:xfrm>
            <a:off x="537120" y="317160"/>
            <a:ext cx="507240" cy="507240"/>
          </a:xfrm>
          <a:prstGeom prst="rect">
            <a:avLst/>
          </a:prstGeom>
          <a:ln>
            <a:noFill/>
          </a:ln>
        </p:spPr>
      </p:pic>
      <p:sp>
        <p:nvSpPr>
          <p:cNvPr id="44" name="PlaceHolder 6"/>
          <p:cNvSpPr>
            <a:spLocks noGrp="1"/>
          </p:cNvSpPr>
          <p:nvPr>
            <p:ph type="body"/>
          </p:nvPr>
        </p:nvSpPr>
        <p:spPr>
          <a:xfrm>
            <a:off x="537120" y="1138320"/>
            <a:ext cx="11048760" cy="5111640"/>
          </a:xfrm>
          <a:prstGeom prst="rect">
            <a:avLst/>
          </a:prstGeom>
        </p:spPr>
        <p:txBody>
          <a:bodyPr lIns="90000" tIns="45000" rIns="90000" bIns="45000"/>
          <a:lstStyle/>
          <a:p>
            <a:pPr marL="432000" indent="-324000">
              <a:buClr>
                <a:srgbClr val="000000"/>
              </a:buClr>
              <a:buSzPct val="45000"/>
              <a:buFont typeface="Wingdings" charset="2"/>
              <a:buChar char=""/>
            </a:pPr>
            <a:r>
              <a:rPr lang="de-DE" sz="2800" b="0" strike="noStrike" spc="-1">
                <a:solidFill>
                  <a:srgbClr val="595959"/>
                </a:solidFill>
                <a:uFill>
                  <a:solidFill>
                    <a:srgbClr val="FFFFFF"/>
                  </a:solidFill>
                </a:uFill>
                <a:latin typeface="Calibri Light"/>
              </a:rPr>
              <a:t>Format des Gliederungstextes durch Klicken bearbeiten</a:t>
            </a:r>
            <a:endParaRPr lang="de-DE" sz="28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de-DE" sz="2800" b="0" strike="noStrike" spc="-1">
                <a:solidFill>
                  <a:srgbClr val="595959"/>
                </a:solidFill>
                <a:uFill>
                  <a:solidFill>
                    <a:srgbClr val="FFFFFF"/>
                  </a:solidFill>
                </a:uFill>
                <a:latin typeface="Calibri Light"/>
              </a:rPr>
              <a:t>Zweite Gliederungsebene</a:t>
            </a:r>
            <a:endParaRPr lang="de-DE" sz="28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de-DE" sz="2800" b="0" strike="noStrike" spc="-1">
                <a:solidFill>
                  <a:srgbClr val="595959"/>
                </a:solidFill>
                <a:uFill>
                  <a:solidFill>
                    <a:srgbClr val="FFFFFF"/>
                  </a:solidFill>
                </a:uFill>
                <a:latin typeface="Calibri Light"/>
              </a:rPr>
              <a:t>Dritte Gliederungsebene</a:t>
            </a:r>
            <a:endParaRPr lang="de-DE" sz="28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de-DE" sz="2800" b="0" strike="noStrike" spc="-1">
                <a:solidFill>
                  <a:srgbClr val="595959"/>
                </a:solidFill>
                <a:uFill>
                  <a:solidFill>
                    <a:srgbClr val="FFFFFF"/>
                  </a:solidFill>
                </a:uFill>
                <a:latin typeface="Calibri Light"/>
              </a:rPr>
              <a:t>Vierte Gliederungsebene</a:t>
            </a:r>
            <a:endParaRPr lang="de-DE" sz="28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de-DE" sz="2800" b="0" strike="noStrike" spc="-1">
                <a:solidFill>
                  <a:srgbClr val="595959"/>
                </a:solidFill>
                <a:uFill>
                  <a:solidFill>
                    <a:srgbClr val="FFFFFF"/>
                  </a:solidFill>
                </a:uFill>
                <a:latin typeface="Calibri Light"/>
              </a:rPr>
              <a:t>Fünfte Gliederungsebene</a:t>
            </a:r>
            <a:endParaRPr lang="de-DE" sz="28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de-DE" sz="2800" b="0" strike="noStrike" spc="-1">
                <a:solidFill>
                  <a:srgbClr val="595959"/>
                </a:solidFill>
                <a:uFill>
                  <a:solidFill>
                    <a:srgbClr val="FFFFFF"/>
                  </a:solidFill>
                </a:uFill>
                <a:latin typeface="Calibri Light"/>
              </a:rPr>
              <a:t>Sechste Gliederungsebene</a:t>
            </a:r>
            <a:endParaRPr lang="de-DE" sz="2800" b="0" strike="noStrike" spc="-1">
              <a:solidFill>
                <a:srgbClr val="000000"/>
              </a:solidFill>
              <a:uFill>
                <a:solidFill>
                  <a:srgbClr val="FFFFFF"/>
                </a:solidFill>
              </a:uFill>
              <a:latin typeface="Calibri"/>
            </a:endParaRPr>
          </a:p>
          <a:p>
            <a:pPr algn="ctr">
              <a:lnSpc>
                <a:spcPct val="100000"/>
              </a:lnSpc>
            </a:pPr>
            <a:r>
              <a:rPr lang="de-DE" sz="2800" b="0" strike="noStrike" spc="-1">
                <a:solidFill>
                  <a:srgbClr val="595959"/>
                </a:solidFill>
                <a:uFill>
                  <a:solidFill>
                    <a:srgbClr val="FFFFFF"/>
                  </a:solidFill>
                </a:uFill>
                <a:latin typeface="Calibri Light"/>
              </a:rPr>
              <a:t>Siebte GliederungsebeneÜberschrift 1</a:t>
            </a:r>
            <a:endParaRPr lang="de-DE" sz="2800" b="0" strike="noStrike" spc="-1">
              <a:solidFill>
                <a:srgbClr val="000000"/>
              </a:solidFill>
              <a:uFill>
                <a:solidFill>
                  <a:srgbClr val="FFFFFF"/>
                </a:solidFill>
              </a:uFill>
              <a:latin typeface="Calibri"/>
            </a:endParaRPr>
          </a:p>
          <a:p>
            <a:endParaRPr lang="de-DE" sz="2800" b="0" strike="noStrike" spc="-1">
              <a:solidFill>
                <a:srgbClr val="000000"/>
              </a:solidFill>
              <a:uFill>
                <a:solidFill>
                  <a:srgbClr val="FFFFFF"/>
                </a:solidFill>
              </a:uFill>
              <a:latin typeface="Calibri"/>
            </a:endParaRPr>
          </a:p>
          <a:p>
            <a:r>
              <a:rPr lang="de-DE" sz="1800" b="0" strike="noStrike" spc="-1">
                <a:solidFill>
                  <a:srgbClr val="000000"/>
                </a:solidFill>
                <a:uFill>
                  <a:solidFill>
                    <a:srgbClr val="FFFFFF"/>
                  </a:solidFill>
                </a:uFill>
                <a:latin typeface="Calibri"/>
              </a:rPr>
              <a:t>Zweite Ebene</a:t>
            </a:r>
            <a:endParaRPr lang="de-DE" sz="2800" b="0" strike="noStrike" spc="-1">
              <a:solidFill>
                <a:srgbClr val="000000"/>
              </a:solidFill>
              <a:uFill>
                <a:solidFill>
                  <a:srgbClr val="FFFFFF"/>
                </a:solidFill>
              </a:uFill>
              <a:latin typeface="Calibri"/>
            </a:endParaRPr>
          </a:p>
          <a:p>
            <a:pPr marL="1257480" lvl="2" indent="-342720">
              <a:lnSpc>
                <a:spcPct val="100000"/>
              </a:lnSpc>
              <a:buClr>
                <a:srgbClr val="FE7004"/>
              </a:buClr>
              <a:buFont typeface="Arial"/>
              <a:buChar char="•"/>
            </a:pPr>
            <a:r>
              <a:rPr lang="de-DE" sz="1600" b="0" strike="noStrike" spc="-1">
                <a:solidFill>
                  <a:srgbClr val="000000"/>
                </a:solidFill>
                <a:uFill>
                  <a:solidFill>
                    <a:srgbClr val="FFFFFF"/>
                  </a:solidFill>
                </a:uFill>
                <a:latin typeface="Calibri"/>
              </a:rPr>
              <a:t>Dritte Ebene</a:t>
            </a:r>
            <a:endParaRPr lang="de-DE" sz="1800" b="0" strike="noStrike" spc="-1">
              <a:solidFill>
                <a:srgbClr val="000000"/>
              </a:solidFill>
              <a:uFill>
                <a:solidFill>
                  <a:srgbClr val="FFFFFF"/>
                </a:solidFill>
              </a:uFill>
              <a:latin typeface="Calibri"/>
            </a:endParaRPr>
          </a:p>
          <a:p>
            <a:pPr marL="1600200" lvl="3" indent="-228240">
              <a:lnSpc>
                <a:spcPct val="100000"/>
              </a:lnSpc>
              <a:buClr>
                <a:srgbClr val="DD5F01"/>
              </a:buClr>
              <a:buFont typeface="Courier New"/>
              <a:buChar char="o"/>
            </a:pPr>
            <a:r>
              <a:rPr lang="de-DE" sz="1600" b="0" strike="noStrike" spc="-1">
                <a:solidFill>
                  <a:srgbClr val="000000"/>
                </a:solidFill>
                <a:uFill>
                  <a:solidFill>
                    <a:srgbClr val="FFFFFF"/>
                  </a:solidFill>
                </a:uFill>
                <a:latin typeface="Calibri"/>
              </a:rPr>
              <a:t>Vierte Ebene</a:t>
            </a:r>
            <a:endParaRPr lang="de-DE" sz="1800" b="0" strike="noStrike" spc="-1">
              <a:solidFill>
                <a:srgbClr val="000000"/>
              </a:solidFill>
              <a:uFill>
                <a:solidFill>
                  <a:srgbClr val="FFFFFF"/>
                </a:solidFill>
              </a:uFill>
              <a:latin typeface="Calibri"/>
            </a:endParaRPr>
          </a:p>
          <a:p>
            <a:pPr marL="2114640" lvl="4" indent="-285480">
              <a:lnSpc>
                <a:spcPct val="100000"/>
              </a:lnSpc>
              <a:buClr>
                <a:srgbClr val="D9D9D9"/>
              </a:buClr>
              <a:buFont typeface="Arial"/>
              <a:buChar char="•"/>
            </a:pPr>
            <a:r>
              <a:rPr lang="de-DE" sz="1400" b="0" strike="noStrike" spc="-1">
                <a:solidFill>
                  <a:srgbClr val="000000"/>
                </a:solidFill>
                <a:uFill>
                  <a:solidFill>
                    <a:srgbClr val="FFFFFF"/>
                  </a:solidFill>
                </a:uFill>
                <a:latin typeface="Calibri"/>
              </a:rPr>
              <a:t>Fünfte Ebene</a:t>
            </a:r>
            <a:endParaRPr lang="de-DE" sz="2000" b="0" strike="noStrike" spc="-1">
              <a:solidFill>
                <a:srgbClr val="000000"/>
              </a:solidFill>
              <a:uFill>
                <a:solidFill>
                  <a:srgbClr val="FFFFFF"/>
                </a:solidFill>
              </a:uFill>
              <a:latin typeface="Calibri"/>
            </a:endParaRPr>
          </a:p>
          <a:p>
            <a:pPr marL="2514600" lvl="5" indent="-228240">
              <a:lnSpc>
                <a:spcPct val="100000"/>
              </a:lnSpc>
              <a:buClr>
                <a:srgbClr val="BCBCBC"/>
              </a:buClr>
              <a:buFont typeface="Courier New"/>
              <a:buChar char="o"/>
            </a:pPr>
            <a:r>
              <a:rPr lang="de-DE" sz="1400" b="0" strike="noStrike" spc="-1">
                <a:solidFill>
                  <a:srgbClr val="000000"/>
                </a:solidFill>
                <a:uFill>
                  <a:solidFill>
                    <a:srgbClr val="FFFFFF"/>
                  </a:solidFill>
                </a:uFill>
                <a:latin typeface="Calibri"/>
              </a:rPr>
              <a:t>Sechste Ebene</a:t>
            </a:r>
            <a:endParaRPr lang="de-DE" sz="2000" b="0" strike="noStrike" spc="-1">
              <a:solidFill>
                <a:srgbClr val="000000"/>
              </a:solidFill>
              <a:uFill>
                <a:solidFill>
                  <a:srgbClr val="FFFFFF"/>
                </a:solidFill>
              </a:u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Shape 1"/>
          <p:cNvSpPr txBox="1"/>
          <p:nvPr/>
        </p:nvSpPr>
        <p:spPr>
          <a:xfrm>
            <a:off x="187560" y="2298700"/>
            <a:ext cx="11816640" cy="3022100"/>
          </a:xfrm>
          <a:prstGeom prst="rect">
            <a:avLst/>
          </a:prstGeom>
          <a:noFill/>
          <a:ln>
            <a:noFill/>
          </a:ln>
        </p:spPr>
        <p:txBody>
          <a:bodyPr lIns="90000" tIns="45000" rIns="90000" bIns="45000" anchor="b"/>
          <a:lstStyle/>
          <a:p>
            <a:pPr algn="ctr">
              <a:lnSpc>
                <a:spcPct val="100000"/>
              </a:lnSpc>
            </a:pPr>
            <a:r>
              <a:rPr lang="de-DE" sz="4800" b="1" strike="noStrike" spc="-1" dirty="0" smtClean="0">
                <a:solidFill>
                  <a:srgbClr val="FE7004"/>
                </a:solidFill>
                <a:uFill>
                  <a:solidFill>
                    <a:srgbClr val="FFFFFF"/>
                  </a:solidFill>
                </a:uFill>
                <a:latin typeface="Calibri Light"/>
              </a:rPr>
              <a:t>Ziele und Aufgaben der </a:t>
            </a:r>
          </a:p>
          <a:p>
            <a:pPr algn="ctr">
              <a:lnSpc>
                <a:spcPct val="100000"/>
              </a:lnSpc>
            </a:pPr>
            <a:r>
              <a:rPr lang="de-DE" sz="4800" b="1" strike="noStrike" spc="-1" dirty="0" smtClean="0">
                <a:solidFill>
                  <a:srgbClr val="FE7004"/>
                </a:solidFill>
                <a:uFill>
                  <a:solidFill>
                    <a:srgbClr val="FFFFFF"/>
                  </a:solidFill>
                </a:uFill>
                <a:latin typeface="Calibri Light"/>
              </a:rPr>
              <a:t>betrieblichen Funktionen</a:t>
            </a:r>
          </a:p>
          <a:p>
            <a:pPr algn="ctr">
              <a:lnSpc>
                <a:spcPct val="100000"/>
              </a:lnSpc>
            </a:pPr>
            <a:r>
              <a:rPr lang="de-DE" sz="4800" b="1" strike="noStrike" spc="-1" dirty="0" smtClean="0">
                <a:solidFill>
                  <a:srgbClr val="FE7004"/>
                </a:solidFill>
                <a:uFill>
                  <a:solidFill>
                    <a:srgbClr val="FFFFFF"/>
                  </a:solidFill>
                </a:uFill>
                <a:latin typeface="Calibri Light"/>
              </a:rPr>
              <a:t> </a:t>
            </a:r>
            <a:endParaRPr lang="de-DE" sz="1800" b="0" strike="noStrike" spc="-1" dirty="0">
              <a:solidFill>
                <a:srgbClr val="000000"/>
              </a:solidFill>
              <a:uFill>
                <a:solidFill>
                  <a:srgbClr val="FFFFFF"/>
                </a:solidFill>
              </a:uFill>
              <a:latin typeface="Calibri"/>
            </a:endParaRPr>
          </a:p>
        </p:txBody>
      </p:sp>
      <p:sp>
        <p:nvSpPr>
          <p:cNvPr id="80" name="TextShape 2"/>
          <p:cNvSpPr txBox="1"/>
          <p:nvPr/>
        </p:nvSpPr>
        <p:spPr>
          <a:xfrm>
            <a:off x="1523880" y="5320800"/>
            <a:ext cx="9143640" cy="734040"/>
          </a:xfrm>
          <a:prstGeom prst="rect">
            <a:avLst/>
          </a:prstGeom>
          <a:noFill/>
          <a:ln>
            <a:noFill/>
          </a:ln>
        </p:spPr>
        <p:txBody>
          <a:bodyPr lIns="90000" tIns="45000" rIns="90000" bIns="45000"/>
          <a:lstStyle/>
          <a:p>
            <a:pPr algn="ctr">
              <a:lnSpc>
                <a:spcPct val="100000"/>
              </a:lnSpc>
            </a:pPr>
            <a:r>
              <a:rPr lang="de-DE" sz="4000" spc="-1" dirty="0" smtClean="0">
                <a:solidFill>
                  <a:srgbClr val="595959"/>
                </a:solidFill>
                <a:uFill>
                  <a:solidFill>
                    <a:srgbClr val="FFFFFF"/>
                  </a:solidFill>
                </a:uFill>
              </a:rPr>
              <a:t>Ruediger Heyden </a:t>
            </a:r>
            <a:endParaRPr lang="de-DE" sz="3200" b="0" strike="noStrike" spc="-1" dirty="0">
              <a:solidFill>
                <a:srgbClr val="000000"/>
              </a:solidFill>
              <a:uFill>
                <a:solidFill>
                  <a:srgbClr val="FFFFFF"/>
                </a:solidFill>
              </a:uFill>
            </a:endParaRPr>
          </a:p>
        </p:txBody>
      </p:sp>
      <p:pic>
        <p:nvPicPr>
          <p:cNvPr id="6" name="Grafik 5"/>
          <p:cNvPicPr>
            <a:picLocks noChangeAspect="1"/>
          </p:cNvPicPr>
          <p:nvPr/>
        </p:nvPicPr>
        <p:blipFill>
          <a:blip r:embed="rId3"/>
          <a:stretch>
            <a:fillRect/>
          </a:stretch>
        </p:blipFill>
        <p:spPr>
          <a:xfrm>
            <a:off x="9906000" y="1"/>
            <a:ext cx="2286000" cy="9017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857500" cy="901700"/>
          </a:xfrm>
          <a:prstGeom prst="rect">
            <a:avLst/>
          </a:prstGeom>
        </p:spPr>
      </p:pic>
      <p:sp>
        <p:nvSpPr>
          <p:cNvPr id="12" name="Fußzeilenplatzhalter 4"/>
          <p:cNvSpPr txBox="1">
            <a:spLocks/>
          </p:cNvSpPr>
          <p:nvPr/>
        </p:nvSpPr>
        <p:spPr>
          <a:xfrm>
            <a:off x="2794000" y="6356349"/>
            <a:ext cx="5816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wiwiweb.de, Ruediger Heyden, August 2017</a:t>
            </a:r>
            <a:endParaRPr lang="en-US"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Logistik</a:t>
            </a:r>
            <a:endParaRPr lang="en-US" sz="2400" dirty="0">
              <a:solidFill>
                <a:srgbClr val="0070C0"/>
              </a:solidFill>
            </a:endParaRPr>
          </a:p>
        </p:txBody>
      </p:sp>
      <p:sp>
        <p:nvSpPr>
          <p:cNvPr id="3" name="Inhaltsplatzhalter 2"/>
          <p:cNvSpPr>
            <a:spLocks noGrp="1"/>
          </p:cNvSpPr>
          <p:nvPr>
            <p:ph idx="4294967295"/>
          </p:nvPr>
        </p:nvSpPr>
        <p:spPr>
          <a:xfrm>
            <a:off x="863599" y="1202448"/>
            <a:ext cx="11116733" cy="4614152"/>
          </a:xfrm>
          <a:prstGeom prst="rect">
            <a:avLst/>
          </a:prstGeom>
        </p:spPr>
        <p:txBody>
          <a:bodyPr>
            <a:noAutofit/>
          </a:bodyPr>
          <a:lstStyle/>
          <a:p>
            <a:pPr marL="0" indent="0">
              <a:buNone/>
            </a:pPr>
            <a:r>
              <a:rPr lang="de-DE" sz="1800" b="1" u="sng" dirty="0" smtClean="0"/>
              <a:t>Logistik</a:t>
            </a:r>
            <a:endParaRPr lang="de-DE" sz="1800" b="1" u="sng" dirty="0"/>
          </a:p>
          <a:p>
            <a:pPr marL="0" indent="0">
              <a:buNone/>
            </a:pPr>
            <a:r>
              <a:rPr lang="de-DE" sz="1800" dirty="0" smtClean="0"/>
              <a:t>Im </a:t>
            </a:r>
            <a:r>
              <a:rPr lang="de-DE" sz="1800" dirty="0"/>
              <a:t>Rahmen der Logistik findet eine am Markt orientierte </a:t>
            </a:r>
            <a:r>
              <a:rPr lang="de-DE" sz="1800" dirty="0" smtClean="0"/>
              <a:t>Planung</a:t>
            </a:r>
            <a:r>
              <a:rPr lang="de-DE" sz="1800" dirty="0"/>
              <a:t>, Gestaltung, Steuerung, Abwicklung und Kontrolle des gesamten Waren- und Materialflusses statt. Die Logistik </a:t>
            </a:r>
            <a:r>
              <a:rPr lang="de-DE" sz="1800" dirty="0" smtClean="0"/>
              <a:t>betrachtet </a:t>
            </a:r>
            <a:r>
              <a:rPr lang="de-DE" sz="1800" dirty="0"/>
              <a:t>zum einen den internen Waren- und Materialfluss und ist aber zum anderen auch zuständig für die Beziehung zwischen Lieferanten und Unternehmen und zwischen einem Unternehmen und seinen </a:t>
            </a:r>
            <a:r>
              <a:rPr lang="de-DE" sz="1800" dirty="0" smtClean="0"/>
              <a:t>Kunden.</a:t>
            </a:r>
            <a:endParaRPr lang="de-DE" sz="1800" dirty="0"/>
          </a:p>
          <a:p>
            <a:pPr marL="0" indent="0">
              <a:buNone/>
            </a:pPr>
            <a:r>
              <a:rPr lang="de-DE" sz="1800" dirty="0"/>
              <a:t> </a:t>
            </a:r>
            <a:endParaRPr lang="de-DE" sz="1800" dirty="0" smtClean="0"/>
          </a:p>
          <a:p>
            <a:pPr marL="0" indent="0">
              <a:buNone/>
            </a:pPr>
            <a:r>
              <a:rPr lang="de-DE" sz="1800" b="1" dirty="0" smtClean="0"/>
              <a:t>Ziele der Logistik:</a:t>
            </a:r>
            <a:endParaRPr lang="de-DE" sz="1800" b="1" dirty="0"/>
          </a:p>
          <a:p>
            <a:pPr marL="0" indent="0">
              <a:buNone/>
            </a:pPr>
            <a:r>
              <a:rPr lang="de-DE" sz="1800" dirty="0"/>
              <a:t>• Leistungserfüllung: Auftragsausführung, Terminverbindlichkeit, Lagern von </a:t>
            </a:r>
            <a:r>
              <a:rPr lang="de-DE" sz="1800" dirty="0" smtClean="0"/>
              <a:t>Beständen</a:t>
            </a:r>
            <a:r>
              <a:rPr lang="de-DE" sz="1800" dirty="0"/>
              <a:t>, Lieferflexibilität, Serviceleistungen, Organisation des Waren- und </a:t>
            </a:r>
            <a:r>
              <a:rPr lang="de-DE" sz="1800" dirty="0" smtClean="0"/>
              <a:t>Materialdurchlaufes</a:t>
            </a:r>
            <a:endParaRPr lang="de-DE" sz="1800" dirty="0"/>
          </a:p>
          <a:p>
            <a:pPr marL="0" indent="0">
              <a:buNone/>
            </a:pPr>
            <a:r>
              <a:rPr lang="de-DE" sz="1800" dirty="0"/>
              <a:t>• Qualitätssicherung: Leistungs- und Kooperationsbereitschaft, </a:t>
            </a:r>
            <a:r>
              <a:rPr lang="de-DE" sz="1800" dirty="0" smtClean="0"/>
              <a:t>zufriedenstellende Versendung</a:t>
            </a:r>
            <a:r>
              <a:rPr lang="de-DE" sz="1800" dirty="0"/>
              <a:t>, Zuverlässigkeit, Termintreue</a:t>
            </a:r>
          </a:p>
          <a:p>
            <a:pPr marL="0" indent="0">
              <a:buNone/>
            </a:pPr>
            <a:r>
              <a:rPr lang="de-DE" sz="1800" dirty="0"/>
              <a:t>• </a:t>
            </a:r>
            <a:r>
              <a:rPr lang="de-DE" sz="1800" dirty="0" smtClean="0"/>
              <a:t>Kostensenkung</a:t>
            </a:r>
          </a:p>
          <a:p>
            <a:pPr marL="0" indent="0">
              <a:buNone/>
            </a:pPr>
            <a:r>
              <a:rPr lang="de-DE" sz="1800" dirty="0" smtClean="0"/>
              <a:t>• Abfallvermeidung, </a:t>
            </a:r>
            <a:r>
              <a:rPr lang="de-DE" sz="1800" dirty="0"/>
              <a:t>-</a:t>
            </a:r>
            <a:r>
              <a:rPr lang="de-DE" sz="1800" dirty="0" smtClean="0"/>
              <a:t>verminderung, Ressourcen schonen, Schadstoffemissionen reduzieren </a:t>
            </a:r>
          </a:p>
          <a:p>
            <a:endParaRPr lang="de-DE" sz="1800" b="1" dirty="0"/>
          </a:p>
          <a:p>
            <a:pPr marL="0" indent="0">
              <a:buNone/>
            </a:pPr>
            <a:endParaRPr lang="de-DE" sz="18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225800" y="6356350"/>
            <a:ext cx="4927600" cy="365125"/>
          </a:xfrm>
          <a:prstGeom prst="rect">
            <a:avLst/>
          </a:prstGeom>
        </p:spPr>
        <p:txBody>
          <a:bodyPr/>
          <a:lstStyle/>
          <a:p>
            <a:r>
              <a:rPr lang="en-US" dirty="0" smtClean="0"/>
              <a:t>© wiwiweb.de, Ruediger Heyden, August 2017, 9</a:t>
            </a:r>
            <a:endParaRPr lang="en-US" dirty="0"/>
          </a:p>
        </p:txBody>
      </p:sp>
    </p:spTree>
    <p:extLst>
      <p:ext uri="{BB962C8B-B14F-4D97-AF65-F5344CB8AC3E}">
        <p14:creationId xmlns:p14="http://schemas.microsoft.com/office/powerpoint/2010/main" val="24193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Logistik </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199" y="1650232"/>
            <a:ext cx="11116733" cy="4351338"/>
          </a:xfrm>
          <a:prstGeom prst="rect">
            <a:avLst/>
          </a:prstGeom>
        </p:spPr>
        <p:txBody>
          <a:bodyPr>
            <a:noAutofit/>
          </a:bodyPr>
          <a:lstStyle/>
          <a:p>
            <a:pPr marL="0" indent="0">
              <a:buNone/>
            </a:pPr>
            <a:r>
              <a:rPr lang="de-DE" sz="1800" b="1" u="sng" dirty="0" smtClean="0"/>
              <a:t>Logistik </a:t>
            </a:r>
          </a:p>
          <a:p>
            <a:pPr marL="0" indent="0">
              <a:buNone/>
            </a:pPr>
            <a:endParaRPr lang="de-DE" sz="1800" b="1" u="sng" dirty="0"/>
          </a:p>
          <a:p>
            <a:pPr marL="0" indent="0">
              <a:buNone/>
            </a:pPr>
            <a:r>
              <a:rPr lang="de-DE" sz="1800" dirty="0"/>
              <a:t>Die Logistik kann daher in mehrere Bereiche unterteilt werden:</a:t>
            </a:r>
          </a:p>
          <a:p>
            <a:pPr marL="0" indent="0">
              <a:buNone/>
            </a:pPr>
            <a:r>
              <a:rPr lang="de-DE" sz="1800" dirty="0"/>
              <a:t>• Beschaffungslogistik: Abläufe vom Lieferanten bis hin zur Produktion (Inbound)</a:t>
            </a:r>
          </a:p>
          <a:p>
            <a:pPr marL="0" indent="0">
              <a:buNone/>
            </a:pPr>
            <a:r>
              <a:rPr lang="de-DE" sz="1800" dirty="0"/>
              <a:t>• Lagerlogistik: Optimale Lagersysteme, -organisation, -technik sowie </a:t>
            </a:r>
            <a:r>
              <a:rPr lang="de-DE" sz="1800" dirty="0" smtClean="0"/>
              <a:t>optimaler Standort</a:t>
            </a:r>
            <a:endParaRPr lang="de-DE" sz="1800" dirty="0"/>
          </a:p>
          <a:p>
            <a:pPr marL="0" indent="0">
              <a:buNone/>
            </a:pPr>
            <a:r>
              <a:rPr lang="de-DE" sz="1800" dirty="0"/>
              <a:t>• Produktionslogistik: Prozesse innerhalb des Unternehmens (Leistungsfluss)</a:t>
            </a:r>
          </a:p>
          <a:p>
            <a:pPr marL="0" indent="0">
              <a:buNone/>
            </a:pPr>
            <a:r>
              <a:rPr lang="de-DE" sz="1800" dirty="0"/>
              <a:t>• Transportlogistik:  Einsatz  von  optimalen  Transportmitteln;  Beladung,  </a:t>
            </a:r>
            <a:r>
              <a:rPr lang="de-DE" sz="1800" dirty="0" smtClean="0"/>
              <a:t>Entladung</a:t>
            </a:r>
            <a:r>
              <a:rPr lang="de-DE" sz="1800" dirty="0"/>
              <a:t>, Transportwege</a:t>
            </a:r>
          </a:p>
          <a:p>
            <a:pPr marL="0" indent="0">
              <a:buNone/>
            </a:pPr>
            <a:r>
              <a:rPr lang="de-DE" sz="1800" dirty="0"/>
              <a:t>• Distributionslogistik: Abläufe vom Unternehmen bis hin zum Kunden (</a:t>
            </a:r>
            <a:r>
              <a:rPr lang="de-DE" sz="1800" dirty="0" smtClean="0"/>
              <a:t>oder Vertriebslager</a:t>
            </a:r>
            <a:r>
              <a:rPr lang="de-DE" sz="1800" dirty="0"/>
              <a:t>)</a:t>
            </a:r>
          </a:p>
          <a:p>
            <a:pPr marL="0" indent="0">
              <a:buNone/>
            </a:pPr>
            <a:r>
              <a:rPr lang="de-DE" sz="1800" dirty="0"/>
              <a:t>• Ersatzteillogistik: Beschaffung, Bereithaltung und Bereitstellung von Ersatz- teilen</a:t>
            </a:r>
          </a:p>
          <a:p>
            <a:pPr marL="0" indent="0">
              <a:buNone/>
            </a:pPr>
            <a:r>
              <a:rPr lang="de-DE" sz="1800" dirty="0"/>
              <a:t>• Entsorgungslogistik:  kostengünstige  und  umweltgerechte  Entsorgung  </a:t>
            </a:r>
            <a:r>
              <a:rPr lang="de-DE" sz="1800" dirty="0" smtClean="0"/>
              <a:t>von Abfällen</a:t>
            </a:r>
            <a:r>
              <a:rPr lang="de-DE" sz="1800" dirty="0"/>
              <a:t>, Recycling, Rücknahme von Leergut</a:t>
            </a:r>
          </a:p>
          <a:p>
            <a:pPr marL="0" indent="0">
              <a:buNone/>
            </a:pPr>
            <a:r>
              <a:rPr lang="de-DE" sz="1800" dirty="0"/>
              <a:t>• Informationslogistik:  Reibungslose  Gestaltung  des  internen  und  </a:t>
            </a:r>
            <a:r>
              <a:rPr lang="de-DE" sz="1800" dirty="0" smtClean="0"/>
              <a:t>externen Informationsflusses</a:t>
            </a:r>
            <a:endParaRPr lang="de-DE" sz="1800" dirty="0"/>
          </a:p>
          <a:p>
            <a:pPr marL="0" indent="0">
              <a:buNone/>
            </a:pPr>
            <a:endParaRPr lang="de-DE" sz="1800" dirty="0"/>
          </a:p>
          <a:p>
            <a:pPr marL="0" indent="0">
              <a:buNone/>
            </a:pPr>
            <a:r>
              <a:rPr lang="de-DE" sz="1800" dirty="0"/>
              <a:t> </a:t>
            </a:r>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200400" y="6356350"/>
            <a:ext cx="4953000" cy="365125"/>
          </a:xfrm>
          <a:prstGeom prst="rect">
            <a:avLst/>
          </a:prstGeom>
        </p:spPr>
        <p:txBody>
          <a:bodyPr/>
          <a:lstStyle/>
          <a:p>
            <a:r>
              <a:rPr lang="en-US" dirty="0" smtClean="0"/>
              <a:t>© wiwiweb.de, Ruediger Heyden, August 2017, 10</a:t>
            </a:r>
            <a:endParaRPr lang="en-US" dirty="0"/>
          </a:p>
        </p:txBody>
      </p:sp>
      <p:pic>
        <p:nvPicPr>
          <p:cNvPr id="7" name="Grafik 6"/>
          <p:cNvPicPr>
            <a:picLocks noChangeAspect="1"/>
          </p:cNvPicPr>
          <p:nvPr/>
        </p:nvPicPr>
        <p:blipFill>
          <a:blip r:embed="rId4"/>
          <a:stretch>
            <a:fillRect/>
          </a:stretch>
        </p:blipFill>
        <p:spPr>
          <a:xfrm>
            <a:off x="9143999" y="1217612"/>
            <a:ext cx="2608289" cy="2608289"/>
          </a:xfrm>
          <a:prstGeom prst="rect">
            <a:avLst/>
          </a:prstGeom>
        </p:spPr>
      </p:pic>
    </p:spTree>
    <p:extLst>
      <p:ext uri="{BB962C8B-B14F-4D97-AF65-F5344CB8AC3E}">
        <p14:creationId xmlns:p14="http://schemas.microsoft.com/office/powerpoint/2010/main" val="2162328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Logistik </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199" y="1825625"/>
            <a:ext cx="11116733" cy="4351338"/>
          </a:xfrm>
          <a:prstGeom prst="rect">
            <a:avLst/>
          </a:prstGeom>
        </p:spPr>
        <p:txBody>
          <a:bodyPr>
            <a:noAutofit/>
          </a:bodyPr>
          <a:lstStyle/>
          <a:p>
            <a:pPr marL="0" indent="0">
              <a:buNone/>
            </a:pPr>
            <a:endParaRPr lang="de-DE" sz="1800" b="1" u="sng" dirty="0" smtClean="0"/>
          </a:p>
          <a:p>
            <a:pPr marL="0" indent="0">
              <a:buNone/>
            </a:pPr>
            <a:r>
              <a:rPr lang="de-DE" sz="1800" b="1" u="sng" dirty="0" smtClean="0"/>
              <a:t>Logistik </a:t>
            </a:r>
          </a:p>
          <a:p>
            <a:pPr marL="0" indent="0">
              <a:buNone/>
            </a:pPr>
            <a:endParaRPr lang="de-DE" sz="1800" b="1" u="sng" dirty="0"/>
          </a:p>
          <a:p>
            <a:pPr marL="0" indent="0">
              <a:buNone/>
            </a:pPr>
            <a:r>
              <a:rPr lang="de-DE" sz="1800" dirty="0" smtClean="0"/>
              <a:t>Ähnlich wie im noch zu behandelnden Bereich Personal </a:t>
            </a:r>
            <a:r>
              <a:rPr lang="de-DE" sz="1800" dirty="0" smtClean="0">
                <a:solidFill>
                  <a:srgbClr val="0070C0"/>
                </a:solidFill>
              </a:rPr>
              <a:t>hat die Logistik </a:t>
            </a:r>
            <a:r>
              <a:rPr lang="de-DE" sz="1800" dirty="0">
                <a:solidFill>
                  <a:srgbClr val="0070C0"/>
                </a:solidFill>
              </a:rPr>
              <a:t>die Aufgabe, das richtige Gut, in der richtigen Menge, am </a:t>
            </a:r>
            <a:r>
              <a:rPr lang="de-DE" sz="1800" dirty="0" smtClean="0">
                <a:solidFill>
                  <a:srgbClr val="0070C0"/>
                </a:solidFill>
              </a:rPr>
              <a:t>richtigen </a:t>
            </a:r>
            <a:r>
              <a:rPr lang="de-DE" sz="1800" dirty="0">
                <a:solidFill>
                  <a:srgbClr val="0070C0"/>
                </a:solidFill>
              </a:rPr>
              <a:t>Ort, zum richtigen Zeitpunkt, in der richtigen Qualität und zu geringsten Kosten bereitzustellen. </a:t>
            </a:r>
            <a:r>
              <a:rPr lang="de-DE" sz="1800" dirty="0"/>
              <a:t>Die Objekte der Logistik sind Fertigungsmaterialien, Hilfs- und </a:t>
            </a:r>
            <a:r>
              <a:rPr lang="de-DE" sz="1800" dirty="0" smtClean="0"/>
              <a:t>Betriebsstoffe</a:t>
            </a:r>
            <a:r>
              <a:rPr lang="de-DE" sz="1800" dirty="0"/>
              <a:t>, Ersatzteile usw. … Anlagenverwaltung, Personal und Kapital sind nicht Gegenstand der Logistik</a:t>
            </a:r>
            <a:r>
              <a:rPr lang="de-DE" sz="1800" dirty="0" smtClean="0"/>
              <a:t>.</a:t>
            </a:r>
          </a:p>
          <a:p>
            <a:pPr marL="0" indent="0">
              <a:buNone/>
            </a:pPr>
            <a:endParaRPr lang="de-DE" sz="1800" dirty="0"/>
          </a:p>
          <a:p>
            <a:pPr marL="0" indent="0">
              <a:buNone/>
            </a:pPr>
            <a:endParaRPr lang="de-DE" sz="1800" dirty="0"/>
          </a:p>
          <a:p>
            <a:pPr marL="0" indent="0">
              <a:buNone/>
            </a:pPr>
            <a:r>
              <a:rPr lang="de-DE" sz="1800" dirty="0"/>
              <a:t> </a:t>
            </a:r>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162300" y="6356350"/>
            <a:ext cx="4991100" cy="365125"/>
          </a:xfrm>
          <a:prstGeom prst="rect">
            <a:avLst/>
          </a:prstGeom>
        </p:spPr>
        <p:txBody>
          <a:bodyPr/>
          <a:lstStyle/>
          <a:p>
            <a:r>
              <a:rPr lang="en-US" dirty="0" smtClean="0"/>
              <a:t>© wiwiweb.de, Ruediger Heyden, August 2017, 11</a:t>
            </a:r>
            <a:endParaRPr lang="en-US" dirty="0"/>
          </a:p>
        </p:txBody>
      </p:sp>
      <p:pic>
        <p:nvPicPr>
          <p:cNvPr id="8" name="Grafik 7"/>
          <p:cNvPicPr>
            <a:picLocks noChangeAspect="1"/>
          </p:cNvPicPr>
          <p:nvPr/>
        </p:nvPicPr>
        <p:blipFill>
          <a:blip r:embed="rId4"/>
          <a:stretch>
            <a:fillRect/>
          </a:stretch>
        </p:blipFill>
        <p:spPr>
          <a:xfrm>
            <a:off x="2569017" y="4139002"/>
            <a:ext cx="2947363" cy="2207677"/>
          </a:xfrm>
          <a:prstGeom prst="rect">
            <a:avLst/>
          </a:prstGeom>
        </p:spPr>
      </p:pic>
    </p:spTree>
    <p:extLst>
      <p:ext uri="{BB962C8B-B14F-4D97-AF65-F5344CB8AC3E}">
        <p14:creationId xmlns:p14="http://schemas.microsoft.com/office/powerpoint/2010/main" val="290354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Logistik</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fontScale="92500" lnSpcReduction="20000"/>
          </a:bodyPr>
          <a:lstStyle/>
          <a:p>
            <a:pPr marL="0" indent="0">
              <a:buNone/>
            </a:pPr>
            <a:endParaRPr lang="de-DE" sz="2000" u="sng" dirty="0" smtClean="0"/>
          </a:p>
          <a:p>
            <a:pPr marL="0" indent="0">
              <a:buNone/>
            </a:pPr>
            <a:r>
              <a:rPr lang="de-DE" sz="1900" b="1" u="sng" dirty="0" smtClean="0"/>
              <a:t>Lernerfolgskontrolle</a:t>
            </a:r>
          </a:p>
          <a:p>
            <a:pPr marL="0" indent="0">
              <a:buNone/>
            </a:pPr>
            <a:endParaRPr lang="de-DE" sz="1900" b="1" u="sng" dirty="0"/>
          </a:p>
          <a:p>
            <a:pPr marL="0" indent="0">
              <a:buNone/>
            </a:pPr>
            <a:r>
              <a:rPr lang="de-DE" sz="1900" dirty="0"/>
              <a:t>Aufgaben</a:t>
            </a:r>
          </a:p>
          <a:p>
            <a:pPr marL="0" indent="0">
              <a:buNone/>
            </a:pPr>
            <a:r>
              <a:rPr lang="de-DE" sz="1900" dirty="0"/>
              <a:t>1.  Beschreiben Sie die Aufgaben der Logistik.</a:t>
            </a:r>
          </a:p>
          <a:p>
            <a:pPr marL="0" indent="0">
              <a:buNone/>
            </a:pPr>
            <a:r>
              <a:rPr lang="de-DE" sz="1900" dirty="0"/>
              <a:t>2.  Welche Ziele verfolgt die Logistik?</a:t>
            </a:r>
          </a:p>
          <a:p>
            <a:pPr marL="0" indent="0">
              <a:buNone/>
            </a:pPr>
            <a:r>
              <a:rPr lang="de-DE" sz="1900" b="1" u="sng" dirty="0"/>
              <a:t> </a:t>
            </a:r>
          </a:p>
          <a:p>
            <a:pPr marL="0" indent="0">
              <a:buNone/>
            </a:pPr>
            <a:endParaRPr lang="de-DE" sz="1900" b="1" u="sng" dirty="0" smtClean="0"/>
          </a:p>
          <a:p>
            <a:pPr marL="0" indent="0">
              <a:buNone/>
            </a:pPr>
            <a:endParaRPr lang="de-DE" sz="1900" b="1" u="sng" dirty="0"/>
          </a:p>
          <a:p>
            <a:pPr marL="0" indent="0">
              <a:buNone/>
            </a:pPr>
            <a:endParaRPr lang="de-DE" sz="1900" b="1" u="sng" dirty="0" smtClean="0"/>
          </a:p>
          <a:p>
            <a:pPr marL="0" indent="0">
              <a:buNone/>
            </a:pPr>
            <a:endParaRPr lang="de-DE" sz="1900" dirty="0" smtClean="0"/>
          </a:p>
          <a:p>
            <a:pPr marL="0" indent="0">
              <a:buNone/>
            </a:pPr>
            <a:r>
              <a:rPr lang="de-DE" sz="2000" dirty="0" smtClean="0"/>
              <a:t>	</a:t>
            </a:r>
            <a:r>
              <a:rPr lang="de-DE" dirty="0" smtClean="0"/>
              <a:t/>
            </a:r>
            <a:br>
              <a:rPr lang="de-DE" dirty="0" smtClean="0"/>
            </a:b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98800" y="6356350"/>
            <a:ext cx="5054600" cy="365125"/>
          </a:xfrm>
          <a:prstGeom prst="rect">
            <a:avLst/>
          </a:prstGeom>
        </p:spPr>
        <p:txBody>
          <a:bodyPr/>
          <a:lstStyle/>
          <a:p>
            <a:r>
              <a:rPr lang="en-US" dirty="0" smtClean="0"/>
              <a:t>© wiwiweb.de, Ruediger Heyden, August 2017, 12</a:t>
            </a:r>
            <a:endParaRPr lang="en-US" dirty="0"/>
          </a:p>
        </p:txBody>
      </p:sp>
      <p:pic>
        <p:nvPicPr>
          <p:cNvPr id="7" name="Grafik 6"/>
          <p:cNvPicPr>
            <a:picLocks noChangeAspect="1"/>
          </p:cNvPicPr>
          <p:nvPr/>
        </p:nvPicPr>
        <p:blipFill>
          <a:blip r:embed="rId4"/>
          <a:stretch>
            <a:fillRect/>
          </a:stretch>
        </p:blipFill>
        <p:spPr>
          <a:xfrm>
            <a:off x="5991225" y="2055813"/>
            <a:ext cx="4749782" cy="3160764"/>
          </a:xfrm>
          <a:prstGeom prst="rect">
            <a:avLst/>
          </a:prstGeom>
        </p:spPr>
      </p:pic>
      <p:pic>
        <p:nvPicPr>
          <p:cNvPr id="8" name="Grafik 7"/>
          <p:cNvPicPr>
            <a:picLocks noChangeAspect="1"/>
          </p:cNvPicPr>
          <p:nvPr/>
        </p:nvPicPr>
        <p:blipFill>
          <a:blip r:embed="rId5"/>
          <a:stretch>
            <a:fillRect/>
          </a:stretch>
        </p:blipFill>
        <p:spPr>
          <a:xfrm>
            <a:off x="0" y="4651057"/>
            <a:ext cx="2621507" cy="2206943"/>
          </a:xfrm>
          <a:prstGeom prst="rect">
            <a:avLst/>
          </a:prstGeom>
        </p:spPr>
      </p:pic>
    </p:spTree>
    <p:extLst>
      <p:ext uri="{BB962C8B-B14F-4D97-AF65-F5344CB8AC3E}">
        <p14:creationId xmlns:p14="http://schemas.microsoft.com/office/powerpoint/2010/main" val="1384464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Absatz / Marketing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a:bodyPr>
          <a:lstStyle/>
          <a:p>
            <a:pPr marL="0" indent="0">
              <a:buNone/>
            </a:pPr>
            <a:endParaRPr lang="de-DE" sz="2000" u="sng" dirty="0" smtClean="0"/>
          </a:p>
          <a:p>
            <a:pPr marL="0" indent="0">
              <a:buNone/>
            </a:pPr>
            <a:r>
              <a:rPr lang="de-DE" sz="1800" b="1" u="sng" dirty="0" smtClean="0"/>
              <a:t>Absatz / Marketing</a:t>
            </a:r>
          </a:p>
          <a:p>
            <a:pPr marL="0" indent="0">
              <a:buNone/>
            </a:pPr>
            <a:endParaRPr lang="de-DE" sz="1800" b="1" u="sng" dirty="0" smtClean="0"/>
          </a:p>
          <a:p>
            <a:pPr marL="0" indent="0">
              <a:buNone/>
            </a:pPr>
            <a:r>
              <a:rPr lang="de-DE" sz="1800" dirty="0"/>
              <a:t>Die Funktion des Marketings liegt darin, </a:t>
            </a:r>
            <a:r>
              <a:rPr lang="de-DE" sz="1800" dirty="0" smtClean="0"/>
              <a:t>unserer Produkte und Dienstleistungen </a:t>
            </a:r>
            <a:r>
              <a:rPr lang="de-DE" sz="1800" dirty="0"/>
              <a:t>den </a:t>
            </a:r>
            <a:r>
              <a:rPr lang="de-DE" sz="1800" dirty="0" smtClean="0"/>
              <a:t>Kunden zuzuleiten</a:t>
            </a:r>
            <a:r>
              <a:rPr lang="de-DE" sz="1800" dirty="0"/>
              <a:t>. Unter Marketing versteht man die menschlichen </a:t>
            </a:r>
            <a:r>
              <a:rPr lang="de-DE" sz="1800" dirty="0" smtClean="0"/>
              <a:t>Tätigkeiten</a:t>
            </a:r>
            <a:r>
              <a:rPr lang="de-DE" sz="1800" dirty="0"/>
              <a:t>, die darauf abzielen, </a:t>
            </a:r>
            <a:r>
              <a:rPr lang="de-DE" sz="1800" dirty="0" smtClean="0"/>
              <a:t>Bedürfnisse </a:t>
            </a:r>
            <a:r>
              <a:rPr lang="de-DE" sz="1800" dirty="0"/>
              <a:t>zu befriedigen bzw. zu erfüllen. Darüber hinaus geht es im Marketing um die Ausrichtung aller </a:t>
            </a:r>
            <a:r>
              <a:rPr lang="de-DE" sz="1800" dirty="0" smtClean="0"/>
              <a:t>Unternehmensfunktionen </a:t>
            </a:r>
            <a:r>
              <a:rPr lang="de-DE" sz="1800" dirty="0"/>
              <a:t>am Kundennutzen mit dem Ziel, das eigene </a:t>
            </a:r>
            <a:r>
              <a:rPr lang="de-DE" sz="1800" dirty="0" smtClean="0"/>
              <a:t>Leistungsangebot </a:t>
            </a:r>
            <a:r>
              <a:rPr lang="de-DE" sz="1800" dirty="0"/>
              <a:t>so zu gestalten, dass der Kunde es als besser beurteilt als das der Konkurrenz</a:t>
            </a:r>
            <a:r>
              <a:rPr lang="de-DE" sz="1800" dirty="0" smtClean="0"/>
              <a:t>.</a:t>
            </a:r>
          </a:p>
          <a:p>
            <a:pPr marL="0" indent="0">
              <a:buNone/>
            </a:pPr>
            <a:endParaRPr lang="de-DE" sz="1800" dirty="0"/>
          </a:p>
          <a:p>
            <a:pPr marL="0" indent="0">
              <a:buNone/>
            </a:pPr>
            <a:r>
              <a:rPr lang="de-DE" sz="1800" b="1" dirty="0" smtClean="0"/>
              <a:t>Ziele des Marketing (u.a.): </a:t>
            </a:r>
            <a:endParaRPr lang="de-DE" sz="1800" b="1" dirty="0"/>
          </a:p>
          <a:p>
            <a:r>
              <a:rPr lang="de-DE" sz="1800" dirty="0" smtClean="0"/>
              <a:t>Verbesserung des Image, der Corporate Identity usw. </a:t>
            </a:r>
          </a:p>
          <a:p>
            <a:r>
              <a:rPr lang="de-DE" sz="1800" dirty="0" smtClean="0"/>
              <a:t>Erhöhung von Gewinn, Marktanteil, Steigerung des Wachstums usw. </a:t>
            </a:r>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35300" y="6356350"/>
            <a:ext cx="5118100" cy="365125"/>
          </a:xfrm>
          <a:prstGeom prst="rect">
            <a:avLst/>
          </a:prstGeom>
        </p:spPr>
        <p:txBody>
          <a:bodyPr/>
          <a:lstStyle/>
          <a:p>
            <a:r>
              <a:rPr lang="en-US" dirty="0" smtClean="0"/>
              <a:t>© wiwiweb.de, Ruediger Heyden, August 2017, 13</a:t>
            </a:r>
            <a:endParaRPr lang="en-US" dirty="0"/>
          </a:p>
        </p:txBody>
      </p:sp>
      <p:pic>
        <p:nvPicPr>
          <p:cNvPr id="7" name="Grafik 6"/>
          <p:cNvPicPr>
            <a:picLocks noChangeAspect="1"/>
          </p:cNvPicPr>
          <p:nvPr/>
        </p:nvPicPr>
        <p:blipFill>
          <a:blip r:embed="rId4"/>
          <a:stretch>
            <a:fillRect/>
          </a:stretch>
        </p:blipFill>
        <p:spPr>
          <a:xfrm>
            <a:off x="5231254" y="1027906"/>
            <a:ext cx="3732350" cy="1925156"/>
          </a:xfrm>
          <a:prstGeom prst="rect">
            <a:avLst/>
          </a:prstGeom>
        </p:spPr>
      </p:pic>
    </p:spTree>
    <p:extLst>
      <p:ext uri="{BB962C8B-B14F-4D97-AF65-F5344CB8AC3E}">
        <p14:creationId xmlns:p14="http://schemas.microsoft.com/office/powerpoint/2010/main" val="419257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Absatz / Marketing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403546"/>
            <a:ext cx="10515600" cy="4351338"/>
          </a:xfrm>
          <a:prstGeom prst="rect">
            <a:avLst/>
          </a:prstGeom>
        </p:spPr>
        <p:txBody>
          <a:bodyPr>
            <a:normAutofit/>
          </a:bodyPr>
          <a:lstStyle/>
          <a:p>
            <a:pPr marL="0" indent="0">
              <a:buNone/>
            </a:pPr>
            <a:endParaRPr lang="de-DE" sz="1800" b="1" u="sng" dirty="0" smtClean="0"/>
          </a:p>
          <a:p>
            <a:pPr marL="0" indent="0">
              <a:buNone/>
            </a:pPr>
            <a:r>
              <a:rPr lang="de-DE" sz="1800" b="1" u="sng" dirty="0"/>
              <a:t>marketingpolitische Instrumente</a:t>
            </a:r>
            <a:r>
              <a:rPr lang="de-DE" sz="1800" b="1" u="sng" dirty="0" smtClean="0"/>
              <a:t>:</a:t>
            </a:r>
          </a:p>
          <a:p>
            <a:pPr marL="0" indent="0">
              <a:buNone/>
            </a:pPr>
            <a:endParaRPr lang="de-DE" sz="1800" b="1" u="sng" dirty="0"/>
          </a:p>
          <a:p>
            <a:pPr marL="0" indent="0">
              <a:buNone/>
            </a:pPr>
            <a:r>
              <a:rPr lang="de-DE" sz="1800" b="1" dirty="0"/>
              <a:t>• </a:t>
            </a:r>
            <a:r>
              <a:rPr lang="de-DE" sz="1800" dirty="0"/>
              <a:t>Die Produkt­ und Leistungspolitik entscheidet über die Gestaltung (Design, Verpackung usw.) des Produktes. Außerdem werden Fragen, welches </a:t>
            </a:r>
            <a:r>
              <a:rPr lang="de-DE" sz="1800" dirty="0" smtClean="0"/>
              <a:t>Produktprogramm </a:t>
            </a:r>
            <a:r>
              <a:rPr lang="de-DE" sz="1800" dirty="0"/>
              <a:t>angeboten wird und wie sich das Sortiment zusammensetzt, </a:t>
            </a:r>
            <a:r>
              <a:rPr lang="de-DE" sz="1800" dirty="0" smtClean="0"/>
              <a:t>beantwortet</a:t>
            </a:r>
            <a:r>
              <a:rPr lang="de-DE" sz="1800" dirty="0"/>
              <a:t>. Weiter kann überlegt werden, inwieweit ein Kundendienst (technisch oder/und kaufmännisch) angeboten wird und welche Garantieleistungen erbracht werden sollen</a:t>
            </a:r>
            <a:r>
              <a:rPr lang="de-DE" sz="1800" dirty="0" smtClean="0"/>
              <a:t>.</a:t>
            </a:r>
          </a:p>
          <a:p>
            <a:pPr marL="0" indent="0">
              <a:buNone/>
            </a:pPr>
            <a:endParaRPr lang="de-DE" sz="1800" dirty="0" smtClean="0"/>
          </a:p>
          <a:p>
            <a:pPr marL="0" indent="0">
              <a:buNone/>
            </a:pPr>
            <a:r>
              <a:rPr lang="de-DE" sz="1800" dirty="0"/>
              <a:t>• Die Distributionspolitik gibt Hilfestellung bei der Frage, auf welchem Weg (</a:t>
            </a:r>
            <a:r>
              <a:rPr lang="de-DE" sz="1800" dirty="0" smtClean="0"/>
              <a:t>direkt </a:t>
            </a:r>
            <a:r>
              <a:rPr lang="de-DE" sz="1800" dirty="0"/>
              <a:t>oder indirekt) die Produkte vom Unternehmer zum Nachfrager gelangen. </a:t>
            </a:r>
            <a:endParaRPr lang="de-DE" sz="1900" b="1" u="sng" dirty="0"/>
          </a:p>
          <a:p>
            <a:pPr marL="0" indent="0">
              <a:buNone/>
            </a:pPr>
            <a:endParaRPr lang="de-DE" sz="1900" b="1" u="sng" dirty="0" smtClean="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09900" y="6356350"/>
            <a:ext cx="5143500" cy="365125"/>
          </a:xfrm>
          <a:prstGeom prst="rect">
            <a:avLst/>
          </a:prstGeom>
        </p:spPr>
        <p:txBody>
          <a:bodyPr/>
          <a:lstStyle/>
          <a:p>
            <a:r>
              <a:rPr lang="en-US" dirty="0" smtClean="0"/>
              <a:t>© wiwiweb.de, Ruediger Heyden, August 2017, 14</a:t>
            </a:r>
            <a:endParaRPr lang="en-US" dirty="0"/>
          </a:p>
        </p:txBody>
      </p:sp>
    </p:spTree>
    <p:extLst>
      <p:ext uri="{BB962C8B-B14F-4D97-AF65-F5344CB8AC3E}">
        <p14:creationId xmlns:p14="http://schemas.microsoft.com/office/powerpoint/2010/main" val="831150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Absatz / Marketing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199" y="1647825"/>
            <a:ext cx="10794167" cy="4351338"/>
          </a:xfrm>
          <a:prstGeom prst="rect">
            <a:avLst/>
          </a:prstGeom>
        </p:spPr>
        <p:txBody>
          <a:bodyPr>
            <a:normAutofit/>
          </a:bodyPr>
          <a:lstStyle/>
          <a:p>
            <a:pPr marL="0" indent="0">
              <a:buNone/>
            </a:pPr>
            <a:endParaRPr lang="de-DE" sz="1800" b="1" u="sng" dirty="0" smtClean="0"/>
          </a:p>
          <a:p>
            <a:pPr marL="0" indent="0">
              <a:buNone/>
            </a:pPr>
            <a:endParaRPr lang="de-DE" sz="1800" b="1" u="sng" dirty="0" smtClean="0"/>
          </a:p>
          <a:p>
            <a:pPr marL="0" indent="0">
              <a:buNone/>
            </a:pPr>
            <a:r>
              <a:rPr lang="de-DE" sz="1800" b="1" u="sng" dirty="0"/>
              <a:t>marketingpolitische </a:t>
            </a:r>
            <a:r>
              <a:rPr lang="de-DE" sz="1800" b="1" u="sng" dirty="0" smtClean="0"/>
              <a:t>Instrumente (weiter):</a:t>
            </a:r>
            <a:endParaRPr lang="de-DE" sz="1800" b="1" u="sng" dirty="0"/>
          </a:p>
          <a:p>
            <a:pPr marL="0" indent="0">
              <a:buNone/>
            </a:pPr>
            <a:r>
              <a:rPr lang="de-DE" sz="1800" dirty="0"/>
              <a:t>• Bei der Preispolitik </a:t>
            </a:r>
            <a:r>
              <a:rPr lang="de-DE" sz="1800" dirty="0" smtClean="0"/>
              <a:t>geht </a:t>
            </a:r>
            <a:r>
              <a:rPr lang="de-DE" sz="1800" dirty="0"/>
              <a:t>es im Wesentlichen um die Frage, inwieweit die absetzbare Menge eines Produktes durch den Preis </a:t>
            </a:r>
            <a:r>
              <a:rPr lang="de-DE" sz="1800" dirty="0" smtClean="0"/>
              <a:t>beeinflusst </a:t>
            </a:r>
            <a:r>
              <a:rPr lang="de-DE" sz="1800" dirty="0"/>
              <a:t>wird, bzw. darum, bei welchem Preis ein maximaler Gewinn bzw. ein maximaler Umsatz realisiert werden kann. Diese Fragen hängen sehr stark von der Stellung des Unternehmens im Markt ab. Auch unterliegt der Verkauf von Investitionsgütern anderen Voraussetzungen als der Verkauf von Konsumgütern. Weiter müssen Fragen zum Rabatt,  zu möglichen Konditionen und Krediten </a:t>
            </a:r>
            <a:r>
              <a:rPr lang="de-DE" sz="1800" dirty="0" smtClean="0"/>
              <a:t>geklärt </a:t>
            </a:r>
            <a:r>
              <a:rPr lang="de-DE" sz="1800" dirty="0"/>
              <a:t>werden</a:t>
            </a:r>
            <a:r>
              <a:rPr lang="de-DE" sz="1800" dirty="0" smtClean="0"/>
              <a:t>.</a:t>
            </a:r>
          </a:p>
          <a:p>
            <a:pPr marL="0" indent="0">
              <a:buNone/>
            </a:pPr>
            <a:endParaRPr lang="de-DE" sz="1800" dirty="0"/>
          </a:p>
          <a:p>
            <a:pPr marL="0" indent="0">
              <a:buNone/>
            </a:pPr>
            <a:r>
              <a:rPr lang="de-DE" sz="1800" dirty="0"/>
              <a:t>• Die Kommunikationspolitik ist der bewusste Versuch, Menschen durch </a:t>
            </a:r>
            <a:r>
              <a:rPr lang="de-DE" sz="1800" dirty="0" smtClean="0"/>
              <a:t>Verwendung </a:t>
            </a:r>
            <a:r>
              <a:rPr lang="de-DE" sz="1800" dirty="0"/>
              <a:t>spezifischer Kommunikationsmittel zu einem Verhalten zu bewegen, das </a:t>
            </a:r>
            <a:r>
              <a:rPr lang="de-DE" sz="1800" dirty="0" smtClean="0"/>
              <a:t>bestimmtem </a:t>
            </a:r>
            <a:r>
              <a:rPr lang="de-DE" sz="1800" dirty="0"/>
              <a:t>absatzwirtschaftlichen Zweck dient. Die Kommunikationspolitik umfasst alle Maßnahmen, mit denen unter Einsatz besonderer Werbemittel </a:t>
            </a:r>
            <a:r>
              <a:rPr lang="de-DE" sz="1800" dirty="0" smtClean="0"/>
              <a:t>der Absatz gefördert werden soll. Die Maßnahmen können die Werbung, das Direktmarketing, das Sponsoring, das Produkt-Placement, die Verkaufsförderung und Public Relations sein. </a:t>
            </a:r>
            <a:endParaRPr lang="de-DE" sz="1800" dirty="0"/>
          </a:p>
          <a:p>
            <a:pPr marL="0" indent="0">
              <a:buNone/>
            </a:pPr>
            <a:endParaRPr lang="de-DE" sz="1900" b="1" u="sng" dirty="0"/>
          </a:p>
          <a:p>
            <a:pPr marL="0" indent="0">
              <a:buNone/>
            </a:pPr>
            <a:endParaRPr lang="de-DE" sz="1900" b="1" u="sng" dirty="0" smtClean="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984500" y="6356350"/>
            <a:ext cx="5168900" cy="365125"/>
          </a:xfrm>
          <a:prstGeom prst="rect">
            <a:avLst/>
          </a:prstGeom>
        </p:spPr>
        <p:txBody>
          <a:bodyPr/>
          <a:lstStyle/>
          <a:p>
            <a:r>
              <a:rPr lang="en-US" dirty="0" smtClean="0"/>
              <a:t>© wiwiweb.de, Ruediger Heyden, August 2017, 15</a:t>
            </a:r>
            <a:endParaRPr lang="en-US" dirty="0"/>
          </a:p>
        </p:txBody>
      </p:sp>
      <p:pic>
        <p:nvPicPr>
          <p:cNvPr id="7" name="Grafik 6"/>
          <p:cNvPicPr>
            <a:picLocks noChangeAspect="1"/>
          </p:cNvPicPr>
          <p:nvPr/>
        </p:nvPicPr>
        <p:blipFill>
          <a:blip r:embed="rId4"/>
          <a:stretch>
            <a:fillRect/>
          </a:stretch>
        </p:blipFill>
        <p:spPr>
          <a:xfrm>
            <a:off x="7105337" y="963028"/>
            <a:ext cx="2413167" cy="1814094"/>
          </a:xfrm>
          <a:prstGeom prst="rect">
            <a:avLst/>
          </a:prstGeom>
        </p:spPr>
      </p:pic>
    </p:spTree>
    <p:extLst>
      <p:ext uri="{BB962C8B-B14F-4D97-AF65-F5344CB8AC3E}">
        <p14:creationId xmlns:p14="http://schemas.microsoft.com/office/powerpoint/2010/main" val="3121443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Absatz / Marketing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199" y="1825625"/>
            <a:ext cx="10794167" cy="4351338"/>
          </a:xfrm>
          <a:prstGeom prst="rect">
            <a:avLst/>
          </a:prstGeom>
        </p:spPr>
        <p:txBody>
          <a:bodyPr>
            <a:normAutofit/>
          </a:bodyPr>
          <a:lstStyle/>
          <a:p>
            <a:pPr marL="0" indent="0">
              <a:buNone/>
            </a:pPr>
            <a:r>
              <a:rPr lang="de-DE" sz="1800" b="1" u="sng" dirty="0" smtClean="0"/>
              <a:t>Absatz / Marketing</a:t>
            </a:r>
          </a:p>
          <a:p>
            <a:pPr marL="0" indent="0">
              <a:buNone/>
            </a:pPr>
            <a:endParaRPr lang="de-DE" sz="1800" dirty="0" smtClean="0"/>
          </a:p>
          <a:p>
            <a:pPr marL="0" indent="0">
              <a:buNone/>
            </a:pPr>
            <a:r>
              <a:rPr lang="de-DE" sz="1800" dirty="0" smtClean="0"/>
              <a:t>Einsatzfelder </a:t>
            </a:r>
            <a:r>
              <a:rPr lang="de-DE" sz="1800" dirty="0"/>
              <a:t>des Marketings:</a:t>
            </a:r>
          </a:p>
          <a:p>
            <a:pPr marL="0" indent="0">
              <a:buNone/>
            </a:pPr>
            <a:r>
              <a:rPr lang="de-DE" sz="1800" dirty="0"/>
              <a:t>• Konsumgütermarketing: betrifft den Endverbraucher und ist gekennzeichnet durch individuelle Entscheidungen, viele Nachfrager, z. B. Lebensmittelbranche, Textilbranche</a:t>
            </a:r>
          </a:p>
          <a:p>
            <a:pPr marL="0" indent="0">
              <a:buNone/>
            </a:pPr>
            <a:r>
              <a:rPr lang="de-DE" sz="1800" dirty="0"/>
              <a:t>• Investitionsgütermarketing: Nachfrager sind die Unternehmen – ist dadurch gekennzeichnet, dass die Entscheidungsprozesse umfangreicher sind,  meist sehr hohe Spezialisierung und hohe Beratungsintensität, z. B. Maschinenbau, Spezialwerkzeughersteller, Flugzeugbau</a:t>
            </a:r>
          </a:p>
          <a:p>
            <a:pPr marL="0" indent="0">
              <a:buNone/>
            </a:pPr>
            <a:r>
              <a:rPr lang="de-DE" sz="1800" dirty="0"/>
              <a:t>• Dienstleistungsmarketing: Nachfrager sind auch hier meist Endverbraucher und diese sind am Prozess beteiligt (z. B. Kosmetik), Leistungen sind oftmals immateriell und individuell</a:t>
            </a:r>
          </a:p>
          <a:p>
            <a:pPr marL="0" indent="0">
              <a:buNone/>
            </a:pPr>
            <a:r>
              <a:rPr lang="de-DE" sz="1800" dirty="0"/>
              <a:t>• </a:t>
            </a:r>
            <a:r>
              <a:rPr lang="de-DE" sz="1800" dirty="0" err="1" smtClean="0"/>
              <a:t>Non­Profit-­Organisations-­</a:t>
            </a:r>
            <a:r>
              <a:rPr lang="de-DE" sz="1800" dirty="0" err="1"/>
              <a:t>Marketing</a:t>
            </a:r>
            <a:r>
              <a:rPr lang="de-DE" sz="1800" dirty="0"/>
              <a:t>:  Hier  stehen  gemeinnützige  </a:t>
            </a:r>
            <a:r>
              <a:rPr lang="de-DE" sz="1800" dirty="0" smtClean="0"/>
              <a:t>Unternehmen</a:t>
            </a:r>
            <a:r>
              <a:rPr lang="de-DE" sz="1800" dirty="0"/>
              <a:t>, z. B. Kindergärten, Schulen, Altenheime, im </a:t>
            </a:r>
            <a:r>
              <a:rPr lang="de-DE" sz="1800" dirty="0" smtClean="0"/>
              <a:t>Vordergrund</a:t>
            </a:r>
            <a:endParaRPr lang="de-DE" sz="1800" b="1" u="sng" dirty="0"/>
          </a:p>
          <a:p>
            <a:pPr marL="0" indent="0">
              <a:buNone/>
            </a:pPr>
            <a:endParaRPr lang="de-DE" sz="1900" b="1" u="sng" dirty="0" smtClean="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86100" y="6356350"/>
            <a:ext cx="5067300" cy="365125"/>
          </a:xfrm>
          <a:prstGeom prst="rect">
            <a:avLst/>
          </a:prstGeom>
        </p:spPr>
        <p:txBody>
          <a:bodyPr/>
          <a:lstStyle/>
          <a:p>
            <a:r>
              <a:rPr lang="en-US" dirty="0" smtClean="0"/>
              <a:t>© wiwiweb.de, Ruediger Heyden, August 2017, 16</a:t>
            </a:r>
            <a:endParaRPr lang="en-US" dirty="0"/>
          </a:p>
        </p:txBody>
      </p:sp>
      <p:pic>
        <p:nvPicPr>
          <p:cNvPr id="7" name="Grafik 6"/>
          <p:cNvPicPr>
            <a:picLocks noChangeAspect="1"/>
          </p:cNvPicPr>
          <p:nvPr/>
        </p:nvPicPr>
        <p:blipFill>
          <a:blip r:embed="rId4"/>
          <a:stretch>
            <a:fillRect/>
          </a:stretch>
        </p:blipFill>
        <p:spPr>
          <a:xfrm>
            <a:off x="5019206" y="1018381"/>
            <a:ext cx="1964661" cy="1964661"/>
          </a:xfrm>
          <a:prstGeom prst="rect">
            <a:avLst/>
          </a:prstGeom>
        </p:spPr>
      </p:pic>
    </p:spTree>
    <p:extLst>
      <p:ext uri="{BB962C8B-B14F-4D97-AF65-F5344CB8AC3E}">
        <p14:creationId xmlns:p14="http://schemas.microsoft.com/office/powerpoint/2010/main" val="1021007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Absatz / Marketing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fontScale="92500" lnSpcReduction="10000"/>
          </a:bodyPr>
          <a:lstStyle/>
          <a:p>
            <a:pPr marL="0" indent="0">
              <a:buNone/>
            </a:pPr>
            <a:r>
              <a:rPr lang="de-DE" sz="2000" b="1" u="sng" dirty="0" smtClean="0"/>
              <a:t>Lernerfolgskontrolle</a:t>
            </a:r>
          </a:p>
          <a:p>
            <a:pPr marL="0" indent="0">
              <a:buNone/>
            </a:pPr>
            <a:endParaRPr lang="de-DE" sz="2000" b="1" u="sng" dirty="0"/>
          </a:p>
          <a:p>
            <a:pPr marL="0" indent="0">
              <a:buNone/>
            </a:pPr>
            <a:r>
              <a:rPr lang="de-DE" sz="1900" dirty="0"/>
              <a:t>Aufgaben</a:t>
            </a:r>
          </a:p>
          <a:p>
            <a:pPr marL="0" indent="0">
              <a:buNone/>
            </a:pPr>
            <a:r>
              <a:rPr lang="de-DE" sz="1900" dirty="0"/>
              <a:t>1</a:t>
            </a:r>
            <a:r>
              <a:rPr lang="de-DE" sz="1900" dirty="0" smtClean="0"/>
              <a:t>. Beschreiben </a:t>
            </a:r>
            <a:r>
              <a:rPr lang="de-DE" sz="1900" dirty="0"/>
              <a:t>Sie die Instrumente des Marketings.</a:t>
            </a:r>
          </a:p>
          <a:p>
            <a:pPr marL="0" indent="0">
              <a:buNone/>
            </a:pPr>
            <a:r>
              <a:rPr lang="de-DE" sz="1900" dirty="0"/>
              <a:t>2</a:t>
            </a:r>
            <a:r>
              <a:rPr lang="de-DE" sz="1900" dirty="0" smtClean="0"/>
              <a:t>. </a:t>
            </a:r>
            <a:r>
              <a:rPr lang="de-DE" sz="1900" dirty="0"/>
              <a:t>Worin besteht der Unterschied zwischen dem Dienstleistungs- und </a:t>
            </a:r>
            <a:r>
              <a:rPr lang="de-DE" sz="1900" dirty="0" smtClean="0"/>
              <a:t>Konsumgütermarketing</a:t>
            </a:r>
            <a:endParaRPr lang="de-DE" sz="1900" dirty="0"/>
          </a:p>
          <a:p>
            <a:pPr marL="0" indent="0">
              <a:buNone/>
            </a:pPr>
            <a:endParaRPr lang="de-DE" sz="1900" b="1" u="sng" dirty="0" smtClean="0"/>
          </a:p>
          <a:p>
            <a:pPr marL="0" indent="0">
              <a:buNone/>
            </a:pPr>
            <a:endParaRPr lang="de-DE" sz="1900" b="1" u="sng" dirty="0" smtClean="0"/>
          </a:p>
          <a:p>
            <a:pPr marL="0" indent="0">
              <a:buNone/>
            </a:pPr>
            <a:endParaRPr lang="de-DE" sz="1900" b="1" u="sng" dirty="0"/>
          </a:p>
          <a:p>
            <a:pPr marL="0" indent="0">
              <a:buNone/>
            </a:pPr>
            <a:endParaRPr lang="de-DE" sz="1900" b="1" u="sng" dirty="0" smtClean="0"/>
          </a:p>
          <a:p>
            <a:pPr marL="0" indent="0">
              <a:buNone/>
            </a:pPr>
            <a:endParaRPr lang="de-DE" sz="1900" dirty="0" smtClean="0"/>
          </a:p>
          <a:p>
            <a:pPr marL="0" indent="0">
              <a:buNone/>
            </a:pPr>
            <a:r>
              <a:rPr lang="de-DE" sz="2000" dirty="0" smtClean="0"/>
              <a:t>	</a:t>
            </a:r>
            <a:r>
              <a:rPr lang="de-DE" dirty="0" smtClean="0"/>
              <a:t/>
            </a:r>
            <a:br>
              <a:rPr lang="de-DE" dirty="0" smtClean="0"/>
            </a:b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187700" y="6356350"/>
            <a:ext cx="4965700" cy="365125"/>
          </a:xfrm>
          <a:prstGeom prst="rect">
            <a:avLst/>
          </a:prstGeom>
        </p:spPr>
        <p:txBody>
          <a:bodyPr/>
          <a:lstStyle/>
          <a:p>
            <a:r>
              <a:rPr lang="en-US" dirty="0" smtClean="0"/>
              <a:t>© wiwiweb.de, Ruediger Heyden, August 2017, 17</a:t>
            </a:r>
            <a:endParaRPr lang="en-US" dirty="0"/>
          </a:p>
        </p:txBody>
      </p:sp>
      <p:pic>
        <p:nvPicPr>
          <p:cNvPr id="8" name="Grafik 7"/>
          <p:cNvPicPr>
            <a:picLocks noChangeAspect="1"/>
          </p:cNvPicPr>
          <p:nvPr/>
        </p:nvPicPr>
        <p:blipFill>
          <a:blip r:embed="rId4"/>
          <a:stretch>
            <a:fillRect/>
          </a:stretch>
        </p:blipFill>
        <p:spPr>
          <a:xfrm>
            <a:off x="0" y="4474257"/>
            <a:ext cx="2840982" cy="2383743"/>
          </a:xfrm>
          <a:prstGeom prst="rect">
            <a:avLst/>
          </a:prstGeom>
        </p:spPr>
      </p:pic>
    </p:spTree>
    <p:extLst>
      <p:ext uri="{BB962C8B-B14F-4D97-AF65-F5344CB8AC3E}">
        <p14:creationId xmlns:p14="http://schemas.microsoft.com/office/powerpoint/2010/main" val="3516359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Rechnungswesen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fontScale="92500" lnSpcReduction="10000"/>
          </a:bodyPr>
          <a:lstStyle/>
          <a:p>
            <a:pPr marL="0" indent="0">
              <a:buNone/>
            </a:pPr>
            <a:endParaRPr lang="de-DE" sz="1800" b="1" u="sng" dirty="0" smtClean="0"/>
          </a:p>
          <a:p>
            <a:pPr marL="0" indent="0">
              <a:buNone/>
            </a:pPr>
            <a:r>
              <a:rPr lang="de-DE" sz="1900" b="1" u="sng" dirty="0" smtClean="0"/>
              <a:t>Rechnungswesen</a:t>
            </a:r>
          </a:p>
          <a:p>
            <a:pPr marL="0" indent="0">
              <a:buNone/>
            </a:pPr>
            <a:r>
              <a:rPr lang="de-DE" sz="1900" dirty="0" smtClean="0"/>
              <a:t>Allgemein </a:t>
            </a:r>
            <a:r>
              <a:rPr lang="de-DE" sz="1900" dirty="0"/>
              <a:t>fasst man unter dem Begriff betriebliches Rechnungswesen alle Verfahren </a:t>
            </a:r>
            <a:r>
              <a:rPr lang="de-DE" sz="1900" dirty="0" smtClean="0"/>
              <a:t>zusammen</a:t>
            </a:r>
            <a:r>
              <a:rPr lang="de-DE" sz="1900" dirty="0"/>
              <a:t>, die in einem Betrieb vorkommende Geld- oder Leistungsströme erfassen, </a:t>
            </a:r>
            <a:r>
              <a:rPr lang="de-DE" sz="1900" dirty="0" smtClean="0"/>
              <a:t>weiterverrechnen </a:t>
            </a:r>
            <a:r>
              <a:rPr lang="de-DE" sz="1900" dirty="0"/>
              <a:t>und auswerten.</a:t>
            </a:r>
          </a:p>
          <a:p>
            <a:pPr marL="0" indent="0">
              <a:buNone/>
            </a:pPr>
            <a:endParaRPr lang="de-DE" sz="1900" b="1" u="sng" dirty="0" smtClean="0"/>
          </a:p>
          <a:p>
            <a:pPr marL="0" indent="0">
              <a:buNone/>
            </a:pPr>
            <a:r>
              <a:rPr lang="de-DE" sz="1900" dirty="0"/>
              <a:t>Aufgaben des betrieblichen Rechnungswesens:</a:t>
            </a:r>
          </a:p>
          <a:p>
            <a:pPr marL="0" indent="0">
              <a:buNone/>
            </a:pPr>
            <a:r>
              <a:rPr lang="de-DE" sz="1900" dirty="0"/>
              <a:t>• Dokumentation: Lückenlose Aufzeichnung der Geschäftsfälle, Stand des </a:t>
            </a:r>
            <a:r>
              <a:rPr lang="de-DE" sz="1900" dirty="0" smtClean="0"/>
              <a:t>Vermögens </a:t>
            </a:r>
            <a:r>
              <a:rPr lang="de-DE" sz="1900" dirty="0"/>
              <a:t>und der Schulden</a:t>
            </a:r>
          </a:p>
          <a:p>
            <a:pPr marL="0" indent="0">
              <a:buNone/>
            </a:pPr>
            <a:r>
              <a:rPr lang="de-DE" sz="1900" dirty="0"/>
              <a:t>• Information: Selbstkosten einer Leistung</a:t>
            </a:r>
          </a:p>
          <a:p>
            <a:pPr marL="0" indent="0">
              <a:buNone/>
            </a:pPr>
            <a:r>
              <a:rPr lang="de-DE" sz="1900" dirty="0"/>
              <a:t>• Kontrolle des betrieblichen Geschehens</a:t>
            </a:r>
          </a:p>
          <a:p>
            <a:pPr marL="0" indent="0">
              <a:buNone/>
            </a:pPr>
            <a:r>
              <a:rPr lang="de-DE" sz="1900" dirty="0"/>
              <a:t>• Vorausschau und Planung der künftigen Entwicklung</a:t>
            </a:r>
          </a:p>
          <a:p>
            <a:pPr marL="0" indent="0">
              <a:buNone/>
            </a:pPr>
            <a:endParaRPr lang="de-DE" sz="1900" dirty="0" smtClean="0"/>
          </a:p>
          <a:p>
            <a:pPr marL="0" indent="0">
              <a:buNone/>
            </a:pPr>
            <a:r>
              <a:rPr lang="de-DE" sz="2000" dirty="0" smtClean="0"/>
              <a:t>	</a:t>
            </a:r>
            <a:r>
              <a:rPr lang="de-DE" dirty="0" smtClean="0"/>
              <a:t/>
            </a:r>
            <a:br>
              <a:rPr lang="de-DE" dirty="0" smtClean="0"/>
            </a:b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489200" y="6356350"/>
            <a:ext cx="5664200" cy="365125"/>
          </a:xfrm>
          <a:prstGeom prst="rect">
            <a:avLst/>
          </a:prstGeom>
        </p:spPr>
        <p:txBody>
          <a:bodyPr/>
          <a:lstStyle/>
          <a:p>
            <a:r>
              <a:rPr lang="en-US" dirty="0" smtClean="0"/>
              <a:t>© wiwiweb.de, Ruediger Heyden, August 2017, 18</a:t>
            </a:r>
            <a:endParaRPr lang="en-US" dirty="0"/>
          </a:p>
        </p:txBody>
      </p:sp>
      <p:sp>
        <p:nvSpPr>
          <p:cNvPr id="6" name="Foliennummernplatzhalter 5"/>
          <p:cNvSpPr>
            <a:spLocks noGrp="1"/>
          </p:cNvSpPr>
          <p:nvPr>
            <p:ph type="sldNum" sz="quarter" idx="4294967295"/>
          </p:nvPr>
        </p:nvSpPr>
        <p:spPr>
          <a:xfrm>
            <a:off x="8610600" y="6356350"/>
            <a:ext cx="2743200" cy="365125"/>
          </a:xfrm>
          <a:prstGeom prst="rect">
            <a:avLst/>
          </a:prstGeom>
        </p:spPr>
        <p:txBody>
          <a:bodyPr/>
          <a:lstStyle/>
          <a:p>
            <a:fld id="{5858DED4-925F-4730-AA3B-CF5E2B27F714}" type="slidenum">
              <a:rPr lang="en-US" smtClean="0"/>
              <a:t>19</a:t>
            </a:fld>
            <a:endParaRPr lang="en-US"/>
          </a:p>
        </p:txBody>
      </p:sp>
      <p:pic>
        <p:nvPicPr>
          <p:cNvPr id="7" name="Grafik 6"/>
          <p:cNvPicPr>
            <a:picLocks noChangeAspect="1"/>
          </p:cNvPicPr>
          <p:nvPr/>
        </p:nvPicPr>
        <p:blipFill>
          <a:blip r:embed="rId4"/>
          <a:stretch>
            <a:fillRect/>
          </a:stretch>
        </p:blipFill>
        <p:spPr>
          <a:xfrm>
            <a:off x="7498445" y="4127804"/>
            <a:ext cx="3644952" cy="2730196"/>
          </a:xfrm>
          <a:prstGeom prst="rect">
            <a:avLst/>
          </a:prstGeom>
        </p:spPr>
      </p:pic>
    </p:spTree>
    <p:extLst>
      <p:ext uri="{BB962C8B-B14F-4D97-AF65-F5344CB8AC3E}">
        <p14:creationId xmlns:p14="http://schemas.microsoft.com/office/powerpoint/2010/main" val="1094691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373320"/>
            <a:ext cx="8661400" cy="428760"/>
          </a:xfrm>
        </p:spPr>
        <p:txBody>
          <a:bodyPr>
            <a:normAutofit/>
          </a:bodyPr>
          <a:lstStyle/>
          <a:p>
            <a:r>
              <a:rPr lang="de-DE" sz="2400" dirty="0" smtClean="0">
                <a:latin typeface="Calibri" panose="020F0502020204030204" pitchFamily="34" charset="0"/>
                <a:cs typeface="Calibri" panose="020F0502020204030204" pitchFamily="34" charset="0"/>
              </a:rPr>
              <a:t>Grundlagen BWL: Ziele und Aufgaben der betrieblichen Funktionen </a:t>
            </a:r>
            <a:endParaRPr lang="en-US" sz="2400" dirty="0">
              <a:latin typeface="Calibri" panose="020F0502020204030204" pitchFamily="34" charset="0"/>
              <a:cs typeface="Calibri" panose="020F0502020204030204" pitchFamily="34" charset="0"/>
            </a:endParaRPr>
          </a:p>
        </p:txBody>
      </p:sp>
      <p:sp>
        <p:nvSpPr>
          <p:cNvPr id="3" name="Inhaltsplatzhalter 2"/>
          <p:cNvSpPr>
            <a:spLocks noGrp="1"/>
          </p:cNvSpPr>
          <p:nvPr>
            <p:ph idx="4294967295"/>
          </p:nvPr>
        </p:nvSpPr>
        <p:spPr>
          <a:xfrm>
            <a:off x="838200" y="1300420"/>
            <a:ext cx="10515600" cy="4876543"/>
          </a:xfrm>
          <a:prstGeom prst="rect">
            <a:avLst/>
          </a:prstGeom>
        </p:spPr>
        <p:txBody>
          <a:bodyPr>
            <a:normAutofit fontScale="32500" lnSpcReduction="20000"/>
          </a:bodyPr>
          <a:lstStyle/>
          <a:p>
            <a:pPr marL="0" indent="0">
              <a:buNone/>
            </a:pPr>
            <a:endParaRPr lang="de-DE" sz="5500" dirty="0" smtClean="0"/>
          </a:p>
          <a:p>
            <a:pPr marL="0" indent="0">
              <a:buNone/>
            </a:pPr>
            <a:r>
              <a:rPr lang="de-DE" sz="5500" dirty="0" smtClean="0">
                <a:latin typeface="Calibri" panose="020F0502020204030204" pitchFamily="34" charset="0"/>
                <a:cs typeface="Calibri" panose="020F0502020204030204" pitchFamily="34" charset="0"/>
              </a:rPr>
              <a:t>In </a:t>
            </a:r>
            <a:r>
              <a:rPr lang="de-DE" sz="5500" dirty="0">
                <a:latin typeface="Calibri" panose="020F0502020204030204" pitchFamily="34" charset="0"/>
                <a:cs typeface="Calibri" panose="020F0502020204030204" pitchFamily="34" charset="0"/>
              </a:rPr>
              <a:t>der Betriebswirtschaftslehre gibt es mehrere Möglichkeiten eine Unternehmung in einzelne Bereiche zu gliedern. Ein weit verbreiteter Ansatz ist die funktionale Gliederung. Dieser Ansatz orientiert sich stark an einer verrichtungsorientierten Aufbauorganisation einer Unternehmung. Funktionen stellen Komplexe aus gleichartigen Verrichtungen (Handlungen) dar.</a:t>
            </a:r>
          </a:p>
          <a:p>
            <a:pPr marL="0" indent="0">
              <a:buNone/>
            </a:pPr>
            <a:endParaRPr lang="de-DE" sz="5500" dirty="0" smtClean="0">
              <a:latin typeface="Calibri" panose="020F0502020204030204" pitchFamily="34" charset="0"/>
              <a:cs typeface="Calibri" panose="020F0502020204030204" pitchFamily="34" charset="0"/>
            </a:endParaRPr>
          </a:p>
          <a:p>
            <a:pPr marL="0" indent="0">
              <a:buNone/>
            </a:pPr>
            <a:r>
              <a:rPr lang="de-DE" sz="5500" dirty="0" smtClean="0">
                <a:latin typeface="Calibri" panose="020F0502020204030204" pitchFamily="34" charset="0"/>
                <a:cs typeface="Calibri" panose="020F0502020204030204" pitchFamily="34" charset="0"/>
              </a:rPr>
              <a:t>In </a:t>
            </a:r>
            <a:r>
              <a:rPr lang="de-DE" sz="5500" dirty="0">
                <a:latin typeface="Calibri" panose="020F0502020204030204" pitchFamily="34" charset="0"/>
                <a:cs typeface="Calibri" panose="020F0502020204030204" pitchFamily="34" charset="0"/>
              </a:rPr>
              <a:t>der Praxis haben sich folgende Funktionen herauskristallisiert:</a:t>
            </a:r>
          </a:p>
          <a:p>
            <a:pPr marL="0" indent="0">
              <a:buNone/>
            </a:pPr>
            <a:r>
              <a:rPr lang="de-DE" sz="5500" dirty="0" smtClean="0">
                <a:latin typeface="Calibri" panose="020F0502020204030204" pitchFamily="34" charset="0"/>
                <a:cs typeface="Calibri" panose="020F0502020204030204" pitchFamily="34" charset="0"/>
              </a:rPr>
              <a:t>					• </a:t>
            </a:r>
            <a:r>
              <a:rPr lang="de-DE" sz="5500" dirty="0">
                <a:latin typeface="Calibri" panose="020F0502020204030204" pitchFamily="34" charset="0"/>
                <a:cs typeface="Calibri" panose="020F0502020204030204" pitchFamily="34" charset="0"/>
              </a:rPr>
              <a:t>Produktion</a:t>
            </a:r>
          </a:p>
          <a:p>
            <a:pPr marL="0" indent="0">
              <a:buNone/>
            </a:pPr>
            <a:r>
              <a:rPr lang="de-DE" sz="5500" dirty="0" smtClean="0">
                <a:latin typeface="Calibri" panose="020F0502020204030204" pitchFamily="34" charset="0"/>
                <a:cs typeface="Calibri" panose="020F0502020204030204" pitchFamily="34" charset="0"/>
              </a:rPr>
              <a:t>					• </a:t>
            </a:r>
            <a:r>
              <a:rPr lang="de-DE" sz="5500" dirty="0">
                <a:latin typeface="Calibri" panose="020F0502020204030204" pitchFamily="34" charset="0"/>
                <a:cs typeface="Calibri" panose="020F0502020204030204" pitchFamily="34" charset="0"/>
              </a:rPr>
              <a:t>Logistik</a:t>
            </a:r>
          </a:p>
          <a:p>
            <a:pPr marL="0" indent="0">
              <a:buNone/>
            </a:pPr>
            <a:r>
              <a:rPr lang="de-DE" sz="5500" dirty="0" smtClean="0">
                <a:latin typeface="Calibri" panose="020F0502020204030204" pitchFamily="34" charset="0"/>
                <a:cs typeface="Calibri" panose="020F0502020204030204" pitchFamily="34" charset="0"/>
              </a:rPr>
              <a:t>					• </a:t>
            </a:r>
            <a:r>
              <a:rPr lang="de-DE" sz="5500" dirty="0">
                <a:latin typeface="Calibri" panose="020F0502020204030204" pitchFamily="34" charset="0"/>
                <a:cs typeface="Calibri" panose="020F0502020204030204" pitchFamily="34" charset="0"/>
              </a:rPr>
              <a:t>Absatz/Marketing</a:t>
            </a:r>
          </a:p>
          <a:p>
            <a:pPr marL="0" indent="0">
              <a:buNone/>
            </a:pPr>
            <a:r>
              <a:rPr lang="de-DE" sz="5500" dirty="0" smtClean="0">
                <a:latin typeface="Calibri" panose="020F0502020204030204" pitchFamily="34" charset="0"/>
                <a:cs typeface="Calibri" panose="020F0502020204030204" pitchFamily="34" charset="0"/>
              </a:rPr>
              <a:t>					• </a:t>
            </a:r>
            <a:r>
              <a:rPr lang="de-DE" sz="5500" dirty="0">
                <a:latin typeface="Calibri" panose="020F0502020204030204" pitchFamily="34" charset="0"/>
                <a:cs typeface="Calibri" panose="020F0502020204030204" pitchFamily="34" charset="0"/>
              </a:rPr>
              <a:t>Rechnungswesen</a:t>
            </a:r>
          </a:p>
          <a:p>
            <a:pPr marL="0" indent="0">
              <a:buNone/>
            </a:pPr>
            <a:r>
              <a:rPr lang="de-DE" sz="5500" dirty="0" smtClean="0">
                <a:latin typeface="Calibri" panose="020F0502020204030204" pitchFamily="34" charset="0"/>
                <a:cs typeface="Calibri" panose="020F0502020204030204" pitchFamily="34" charset="0"/>
              </a:rPr>
              <a:t>					• </a:t>
            </a:r>
            <a:r>
              <a:rPr lang="de-DE" sz="5500" dirty="0">
                <a:latin typeface="Calibri" panose="020F0502020204030204" pitchFamily="34" charset="0"/>
                <a:cs typeface="Calibri" panose="020F0502020204030204" pitchFamily="34" charset="0"/>
              </a:rPr>
              <a:t>Finanzierung/Investition</a:t>
            </a:r>
          </a:p>
          <a:p>
            <a:pPr marL="0" indent="0">
              <a:buNone/>
            </a:pPr>
            <a:r>
              <a:rPr lang="de-DE" sz="5500" dirty="0" smtClean="0">
                <a:latin typeface="Calibri" panose="020F0502020204030204" pitchFamily="34" charset="0"/>
                <a:cs typeface="Calibri" panose="020F0502020204030204" pitchFamily="34" charset="0"/>
              </a:rPr>
              <a:t>					• </a:t>
            </a:r>
            <a:r>
              <a:rPr lang="de-DE" sz="5500" dirty="0">
                <a:latin typeface="Calibri" panose="020F0502020204030204" pitchFamily="34" charset="0"/>
                <a:cs typeface="Calibri" panose="020F0502020204030204" pitchFamily="34" charset="0"/>
              </a:rPr>
              <a:t>Controlling</a:t>
            </a:r>
          </a:p>
          <a:p>
            <a:pPr marL="0" indent="0">
              <a:buNone/>
            </a:pPr>
            <a:r>
              <a:rPr lang="de-DE" sz="5500" dirty="0" smtClean="0">
                <a:latin typeface="Calibri" panose="020F0502020204030204" pitchFamily="34" charset="0"/>
                <a:cs typeface="Calibri" panose="020F0502020204030204" pitchFamily="34" charset="0"/>
              </a:rPr>
              <a:t>					• </a:t>
            </a:r>
            <a:r>
              <a:rPr lang="de-DE" sz="5500" dirty="0">
                <a:latin typeface="Calibri" panose="020F0502020204030204" pitchFamily="34" charset="0"/>
                <a:cs typeface="Calibri" panose="020F0502020204030204" pitchFamily="34" charset="0"/>
              </a:rPr>
              <a:t>Personal</a:t>
            </a:r>
          </a:p>
          <a:p>
            <a:pPr marL="0" indent="0">
              <a:buNone/>
            </a:pPr>
            <a:endParaRPr lang="en-US" dirty="0"/>
          </a:p>
        </p:txBody>
      </p:sp>
      <p:pic>
        <p:nvPicPr>
          <p:cNvPr id="7" name="Grafik 6"/>
          <p:cNvPicPr>
            <a:picLocks noChangeAspect="1"/>
          </p:cNvPicPr>
          <p:nvPr/>
        </p:nvPicPr>
        <p:blipFill>
          <a:blip r:embed="rId3"/>
          <a:stretch>
            <a:fillRect/>
          </a:stretch>
        </p:blipFill>
        <p:spPr>
          <a:xfrm>
            <a:off x="328535" y="3611221"/>
            <a:ext cx="4581682" cy="2565742"/>
          </a:xfrm>
          <a:prstGeom prst="rect">
            <a:avLst/>
          </a:prstGeom>
        </p:spPr>
      </p:pic>
      <p:sp>
        <p:nvSpPr>
          <p:cNvPr id="8" name="Fußzeilenplatzhalter 4"/>
          <p:cNvSpPr txBox="1">
            <a:spLocks/>
          </p:cNvSpPr>
          <p:nvPr/>
        </p:nvSpPr>
        <p:spPr>
          <a:xfrm>
            <a:off x="2794000" y="6356349"/>
            <a:ext cx="5816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alibri" panose="020F0502020204030204" pitchFamily="34" charset="0"/>
                <a:cs typeface="Calibri" panose="020F0502020204030204" pitchFamily="34" charset="0"/>
              </a:rPr>
              <a:t>© wiwiweb.de, Ruediger Heyden, August 2017, 1</a:t>
            </a:r>
            <a:endParaRPr lang="en-US" dirty="0">
              <a:latin typeface="Calibri" panose="020F0502020204030204" pitchFamily="34" charset="0"/>
              <a:cs typeface="Calibri" panose="020F0502020204030204" pitchFamily="34" charset="0"/>
            </a:endParaRPr>
          </a:p>
        </p:txBody>
      </p:sp>
      <p:pic>
        <p:nvPicPr>
          <p:cNvPr id="9" name="Grafik 8"/>
          <p:cNvPicPr>
            <a:picLocks noChangeAspect="1"/>
          </p:cNvPicPr>
          <p:nvPr/>
        </p:nvPicPr>
        <p:blipFill>
          <a:blip r:embed="rId4"/>
          <a:stretch>
            <a:fillRect/>
          </a:stretch>
        </p:blipFill>
        <p:spPr>
          <a:xfrm>
            <a:off x="9969500" y="0"/>
            <a:ext cx="2222500" cy="1521759"/>
          </a:xfrm>
          <a:prstGeom prst="rect">
            <a:avLst/>
          </a:prstGeom>
        </p:spPr>
      </p:pic>
    </p:spTree>
    <p:extLst>
      <p:ext uri="{BB962C8B-B14F-4D97-AF65-F5344CB8AC3E}">
        <p14:creationId xmlns:p14="http://schemas.microsoft.com/office/powerpoint/2010/main" val="2674574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Rechnungswesen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a:bodyPr>
          <a:lstStyle/>
          <a:p>
            <a:pPr marL="0" indent="0">
              <a:buNone/>
            </a:pPr>
            <a:endParaRPr lang="de-DE" sz="2000" u="sng" dirty="0" smtClean="0"/>
          </a:p>
          <a:p>
            <a:pPr marL="0" indent="0">
              <a:buNone/>
            </a:pPr>
            <a:r>
              <a:rPr lang="de-DE" sz="1900" b="1" u="sng" dirty="0" smtClean="0"/>
              <a:t>Rechnungswesen</a:t>
            </a:r>
          </a:p>
          <a:p>
            <a:pPr marL="0" indent="0">
              <a:buNone/>
            </a:pPr>
            <a:endParaRPr lang="de-DE" sz="1900" b="1" u="sng" dirty="0" smtClean="0"/>
          </a:p>
          <a:p>
            <a:pPr marL="0" indent="0">
              <a:buNone/>
            </a:pPr>
            <a:endParaRPr lang="de-DE" sz="1900" b="1" u="sng" dirty="0"/>
          </a:p>
          <a:p>
            <a:pPr marL="0" indent="0">
              <a:buNone/>
            </a:pPr>
            <a:r>
              <a:rPr lang="de-DE" sz="1800" b="1" dirty="0"/>
              <a:t>Finanzbuchhaltung als Zeitabschnittsrechnung (externes RW):</a:t>
            </a:r>
          </a:p>
          <a:p>
            <a:pPr marL="0" indent="0">
              <a:buNone/>
            </a:pPr>
            <a:r>
              <a:rPr lang="de-DE" sz="1800" dirty="0"/>
              <a:t>Sie übernimmt die Aufgabe, </a:t>
            </a:r>
            <a:r>
              <a:rPr lang="de-DE" sz="1800" dirty="0">
                <a:solidFill>
                  <a:srgbClr val="0070C0"/>
                </a:solidFill>
              </a:rPr>
              <a:t>fortlaufend</a:t>
            </a:r>
            <a:r>
              <a:rPr lang="de-DE" sz="1800" dirty="0"/>
              <a:t> </a:t>
            </a:r>
            <a:r>
              <a:rPr lang="de-DE" sz="1800" dirty="0">
                <a:solidFill>
                  <a:srgbClr val="0070C0"/>
                </a:solidFill>
              </a:rPr>
              <a:t>und systematisch</a:t>
            </a:r>
            <a:r>
              <a:rPr lang="de-DE" sz="1800" dirty="0"/>
              <a:t> den Stand und die </a:t>
            </a:r>
            <a:r>
              <a:rPr lang="de-DE" sz="1800" dirty="0" smtClean="0"/>
              <a:t>Veränderung </a:t>
            </a:r>
            <a:r>
              <a:rPr lang="de-DE" sz="1800" dirty="0"/>
              <a:t>des Vermögens, des Eigenkapitals und der Schulden aufzuzeichnen. </a:t>
            </a:r>
            <a:r>
              <a:rPr lang="de-DE" sz="1800" dirty="0" smtClean="0"/>
              <a:t>Geschäftsfälle </a:t>
            </a:r>
            <a:r>
              <a:rPr lang="de-DE" sz="1800" dirty="0"/>
              <a:t>werden aufgrund von Belegen zeitlich und sachlich geordnet festgehalten</a:t>
            </a:r>
            <a:r>
              <a:rPr lang="de-DE" sz="1800" dirty="0" smtClean="0"/>
              <a:t>. Neben </a:t>
            </a:r>
            <a:r>
              <a:rPr lang="de-DE" sz="1800" dirty="0"/>
              <a:t>dem Inventar (art-, mengen- und wertmäßiger Erfassung von Vermögensgegenständen und Schulden durch körperliche Bestandsaufnahme) muss jährlich eine Bilanz (jährliche </a:t>
            </a:r>
            <a:r>
              <a:rPr lang="de-DE" sz="1800" dirty="0" smtClean="0"/>
              <a:t>Rechnungslegung</a:t>
            </a:r>
            <a:r>
              <a:rPr lang="de-DE" sz="1800" dirty="0"/>
              <a:t>) und eine Gewinn- und Verlustrechnung erstellt werden.</a:t>
            </a:r>
          </a:p>
          <a:p>
            <a:pPr marL="0" indent="0">
              <a:buNone/>
            </a:pPr>
            <a:endParaRPr lang="de-DE" sz="1900" b="1" u="sng" dirty="0" smtClean="0"/>
          </a:p>
          <a:p>
            <a:pPr marL="0" indent="0">
              <a:buNone/>
            </a:pPr>
            <a:endParaRPr lang="de-DE" sz="1900" dirty="0" smtClean="0"/>
          </a:p>
          <a:p>
            <a:pPr marL="0" indent="0">
              <a:buNone/>
            </a:pP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730500" y="6356350"/>
            <a:ext cx="5422900" cy="365125"/>
          </a:xfrm>
          <a:prstGeom prst="rect">
            <a:avLst/>
          </a:prstGeom>
        </p:spPr>
        <p:txBody>
          <a:bodyPr/>
          <a:lstStyle/>
          <a:p>
            <a:r>
              <a:rPr lang="en-US" dirty="0" smtClean="0"/>
              <a:t>© wiwiweb.de, Ruediger Heyden, August 2017, 19</a:t>
            </a:r>
            <a:endParaRPr lang="en-US" dirty="0"/>
          </a:p>
        </p:txBody>
      </p:sp>
      <p:pic>
        <p:nvPicPr>
          <p:cNvPr id="7" name="Grafik 6"/>
          <p:cNvPicPr>
            <a:picLocks noChangeAspect="1"/>
          </p:cNvPicPr>
          <p:nvPr/>
        </p:nvPicPr>
        <p:blipFill>
          <a:blip r:embed="rId4"/>
          <a:stretch>
            <a:fillRect/>
          </a:stretch>
        </p:blipFill>
        <p:spPr>
          <a:xfrm>
            <a:off x="8615363" y="1315387"/>
            <a:ext cx="2105025" cy="1828800"/>
          </a:xfrm>
          <a:prstGeom prst="rect">
            <a:avLst/>
          </a:prstGeom>
        </p:spPr>
      </p:pic>
    </p:spTree>
    <p:extLst>
      <p:ext uri="{BB962C8B-B14F-4D97-AF65-F5344CB8AC3E}">
        <p14:creationId xmlns:p14="http://schemas.microsoft.com/office/powerpoint/2010/main" val="3363956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Rechnungswesen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430594"/>
            <a:ext cx="10515600" cy="4351338"/>
          </a:xfrm>
          <a:prstGeom prst="rect">
            <a:avLst/>
          </a:prstGeom>
        </p:spPr>
        <p:txBody>
          <a:bodyPr>
            <a:normAutofit/>
          </a:bodyPr>
          <a:lstStyle/>
          <a:p>
            <a:pPr marL="0" indent="0">
              <a:buNone/>
            </a:pPr>
            <a:endParaRPr lang="de-DE" sz="2000" u="sng" dirty="0" smtClean="0"/>
          </a:p>
          <a:p>
            <a:pPr marL="0" indent="0">
              <a:buNone/>
            </a:pPr>
            <a:r>
              <a:rPr lang="de-DE" sz="1800" b="1" u="sng" dirty="0" smtClean="0"/>
              <a:t>Rechnungswesen</a:t>
            </a:r>
          </a:p>
          <a:p>
            <a:pPr marL="0" indent="0">
              <a:buNone/>
            </a:pPr>
            <a:endParaRPr lang="de-DE" sz="1800" b="1" u="sng" dirty="0"/>
          </a:p>
          <a:p>
            <a:pPr marL="0" indent="0">
              <a:buNone/>
            </a:pPr>
            <a:r>
              <a:rPr lang="de-DE" sz="1800" b="1" dirty="0"/>
              <a:t>Kosten­ und Leistungsrechnung (Kalkulation) als Zeit- und Stückrechnung (</a:t>
            </a:r>
            <a:r>
              <a:rPr lang="de-DE" sz="1800" b="1" dirty="0" smtClean="0"/>
              <a:t>internes </a:t>
            </a:r>
            <a:r>
              <a:rPr lang="de-DE" sz="1800" b="1" dirty="0"/>
              <a:t>RW</a:t>
            </a:r>
            <a:r>
              <a:rPr lang="de-DE" sz="1800" b="1" dirty="0" smtClean="0"/>
              <a:t>):</a:t>
            </a:r>
          </a:p>
          <a:p>
            <a:pPr marL="0" indent="0">
              <a:buNone/>
            </a:pPr>
            <a:r>
              <a:rPr lang="de-DE" sz="1800" dirty="0" smtClean="0"/>
              <a:t>Sie </a:t>
            </a:r>
            <a:r>
              <a:rPr lang="de-DE" sz="1800" dirty="0"/>
              <a:t>erfasst die innerbetrieblichen Vorgänge um den betrieblichen Leistungsprozess. Größe und Zusammensetzung der Kosten nach Art und Ort des Entstehens und Zurechenbarkeit zu den einzelnen Erzeugnissen/Dienstleistungen stehen im Mittelpunkt. Weiterhin ermittelt sie das Betriebsergebnis als Differenz </a:t>
            </a:r>
            <a:r>
              <a:rPr lang="de-DE" sz="1800" dirty="0" smtClean="0"/>
              <a:t>zwischen </a:t>
            </a:r>
            <a:r>
              <a:rPr lang="de-DE" sz="1800" dirty="0"/>
              <a:t>Kosten und Leistungen</a:t>
            </a:r>
            <a:r>
              <a:rPr lang="de-DE" sz="1800" dirty="0" smtClean="0"/>
              <a:t>.</a:t>
            </a:r>
          </a:p>
          <a:p>
            <a:pPr marL="0" indent="0">
              <a:buNone/>
            </a:pPr>
            <a:endParaRPr lang="de-DE" sz="1800" dirty="0" smtClean="0"/>
          </a:p>
          <a:p>
            <a:pPr marL="0" indent="0">
              <a:buNone/>
            </a:pPr>
            <a:r>
              <a:rPr lang="de-DE" sz="1800" dirty="0"/>
              <a:t>• Kostenartenrechnung: Welche Kosten sind entstanden?</a:t>
            </a:r>
          </a:p>
          <a:p>
            <a:pPr marL="0" indent="0">
              <a:buNone/>
            </a:pPr>
            <a:r>
              <a:rPr lang="de-DE" sz="1800" dirty="0"/>
              <a:t>• Kostenstellenrechnung: Wo sind die Kosten entstanden?</a:t>
            </a:r>
          </a:p>
          <a:p>
            <a:pPr marL="0" indent="0">
              <a:buNone/>
            </a:pPr>
            <a:r>
              <a:rPr lang="de-DE" sz="1800" dirty="0"/>
              <a:t>• Kostenträgerrechnung: Wofür sind die Kosten entstanden?</a:t>
            </a:r>
          </a:p>
          <a:p>
            <a:pPr marL="0" indent="0">
              <a:buNone/>
            </a:pPr>
            <a:endParaRPr lang="de-DE" sz="1900" dirty="0" smtClean="0"/>
          </a:p>
          <a:p>
            <a:pPr marL="0" indent="0">
              <a:buNone/>
            </a:pPr>
            <a:endParaRPr lang="de-DE" sz="1900" dirty="0" smtClean="0"/>
          </a:p>
          <a:p>
            <a:pPr marL="0" indent="0">
              <a:buNone/>
            </a:pP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98800" y="6356350"/>
            <a:ext cx="5054600" cy="365125"/>
          </a:xfrm>
          <a:prstGeom prst="rect">
            <a:avLst/>
          </a:prstGeom>
        </p:spPr>
        <p:txBody>
          <a:bodyPr/>
          <a:lstStyle/>
          <a:p>
            <a:r>
              <a:rPr lang="en-US" dirty="0" smtClean="0"/>
              <a:t>© wiwiweb.de, Ruediger Heyden, August 2017, 20</a:t>
            </a:r>
            <a:endParaRPr lang="en-US" dirty="0"/>
          </a:p>
        </p:txBody>
      </p:sp>
      <p:pic>
        <p:nvPicPr>
          <p:cNvPr id="7" name="Grafik 6"/>
          <p:cNvPicPr>
            <a:picLocks noChangeAspect="1"/>
          </p:cNvPicPr>
          <p:nvPr/>
        </p:nvPicPr>
        <p:blipFill>
          <a:blip r:embed="rId4"/>
          <a:stretch>
            <a:fillRect/>
          </a:stretch>
        </p:blipFill>
        <p:spPr>
          <a:xfrm>
            <a:off x="8153400" y="4348163"/>
            <a:ext cx="1524000" cy="1828800"/>
          </a:xfrm>
          <a:prstGeom prst="rect">
            <a:avLst/>
          </a:prstGeom>
        </p:spPr>
      </p:pic>
    </p:spTree>
    <p:extLst>
      <p:ext uri="{BB962C8B-B14F-4D97-AF65-F5344CB8AC3E}">
        <p14:creationId xmlns:p14="http://schemas.microsoft.com/office/powerpoint/2010/main" val="1959835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Rechnungswesen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a:bodyPr>
          <a:lstStyle/>
          <a:p>
            <a:pPr marL="0" indent="0">
              <a:buNone/>
            </a:pPr>
            <a:endParaRPr lang="de-DE" sz="2000" u="sng" dirty="0" smtClean="0"/>
          </a:p>
          <a:p>
            <a:pPr marL="0" indent="0">
              <a:buNone/>
            </a:pPr>
            <a:r>
              <a:rPr lang="de-DE" sz="1900" b="1" u="sng" dirty="0" smtClean="0"/>
              <a:t>Lernerfolgskontrolle</a:t>
            </a:r>
          </a:p>
          <a:p>
            <a:pPr marL="0" indent="0">
              <a:buNone/>
            </a:pPr>
            <a:endParaRPr lang="de-DE" sz="1900" b="1" u="sng" dirty="0"/>
          </a:p>
          <a:p>
            <a:pPr marL="0" indent="0">
              <a:buNone/>
            </a:pPr>
            <a:r>
              <a:rPr lang="de-DE" sz="1900" dirty="0"/>
              <a:t>Aufgaben</a:t>
            </a:r>
          </a:p>
          <a:p>
            <a:pPr marL="0" indent="0">
              <a:buNone/>
            </a:pPr>
            <a:r>
              <a:rPr lang="de-DE" sz="1900" dirty="0"/>
              <a:t>1.  Wie wird das betriebliche Rechnungswesen gegliedert?</a:t>
            </a:r>
          </a:p>
          <a:p>
            <a:pPr marL="0" indent="0">
              <a:buNone/>
            </a:pPr>
            <a:endParaRPr lang="de-DE" sz="1900" b="1" u="sng" dirty="0" smtClean="0"/>
          </a:p>
          <a:p>
            <a:pPr marL="0" indent="0">
              <a:buNone/>
            </a:pPr>
            <a:endParaRPr lang="de-DE" sz="1900" b="1" u="sng" dirty="0"/>
          </a:p>
          <a:p>
            <a:pPr marL="0" indent="0">
              <a:buNone/>
            </a:pPr>
            <a:endParaRPr lang="de-DE" sz="1900" b="1" u="sng" dirty="0" smtClean="0"/>
          </a:p>
          <a:p>
            <a:pPr marL="0" indent="0">
              <a:buNone/>
            </a:pPr>
            <a:endParaRPr lang="de-DE" sz="1900" dirty="0" smtClean="0"/>
          </a:p>
          <a:p>
            <a:pPr marL="0" indent="0">
              <a:buNone/>
            </a:pPr>
            <a:r>
              <a:rPr lang="de-DE" sz="2000" dirty="0" smtClean="0"/>
              <a:t>	</a:t>
            </a:r>
            <a:r>
              <a:rPr lang="de-DE" dirty="0" smtClean="0"/>
              <a:t/>
            </a:r>
            <a:br>
              <a:rPr lang="de-DE" dirty="0" smtClean="0"/>
            </a:b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48000" y="6356350"/>
            <a:ext cx="5105400" cy="365125"/>
          </a:xfrm>
          <a:prstGeom prst="rect">
            <a:avLst/>
          </a:prstGeom>
        </p:spPr>
        <p:txBody>
          <a:bodyPr/>
          <a:lstStyle/>
          <a:p>
            <a:r>
              <a:rPr lang="en-US" dirty="0" smtClean="0"/>
              <a:t>© wiwiweb.de, Ruediger Heyden, August 2017, 21</a:t>
            </a:r>
            <a:endParaRPr lang="en-US" dirty="0"/>
          </a:p>
        </p:txBody>
      </p:sp>
      <p:pic>
        <p:nvPicPr>
          <p:cNvPr id="7" name="Grafik 6"/>
          <p:cNvPicPr>
            <a:picLocks noChangeAspect="1"/>
          </p:cNvPicPr>
          <p:nvPr/>
        </p:nvPicPr>
        <p:blipFill>
          <a:blip r:embed="rId4"/>
          <a:stretch>
            <a:fillRect/>
          </a:stretch>
        </p:blipFill>
        <p:spPr>
          <a:xfrm>
            <a:off x="0" y="4651057"/>
            <a:ext cx="2621507" cy="2206943"/>
          </a:xfrm>
          <a:prstGeom prst="rect">
            <a:avLst/>
          </a:prstGeom>
        </p:spPr>
      </p:pic>
    </p:spTree>
    <p:extLst>
      <p:ext uri="{BB962C8B-B14F-4D97-AF65-F5344CB8AC3E}">
        <p14:creationId xmlns:p14="http://schemas.microsoft.com/office/powerpoint/2010/main" val="1757915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a:t>
            </a:r>
            <a:br>
              <a:rPr lang="de-DE" sz="2400" dirty="0" smtClean="0"/>
            </a:br>
            <a:r>
              <a:rPr lang="de-DE" sz="2400" dirty="0"/>
              <a:t> </a:t>
            </a:r>
            <a:r>
              <a:rPr lang="de-DE" sz="2400" dirty="0" smtClean="0"/>
              <a:t> Finanzierung / Investition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430594"/>
            <a:ext cx="10515600" cy="4351338"/>
          </a:xfrm>
          <a:prstGeom prst="rect">
            <a:avLst/>
          </a:prstGeom>
        </p:spPr>
        <p:txBody>
          <a:bodyPr>
            <a:normAutofit fontScale="92500" lnSpcReduction="20000"/>
          </a:bodyPr>
          <a:lstStyle/>
          <a:p>
            <a:pPr marL="0" indent="0">
              <a:buNone/>
            </a:pPr>
            <a:endParaRPr lang="de-DE" sz="2000" u="sng" dirty="0" smtClean="0"/>
          </a:p>
          <a:p>
            <a:pPr marL="0" indent="0">
              <a:buNone/>
            </a:pPr>
            <a:r>
              <a:rPr lang="de-DE" sz="1900" b="1" u="sng" dirty="0" smtClean="0"/>
              <a:t>Finanzierung / Investition</a:t>
            </a:r>
          </a:p>
          <a:p>
            <a:pPr marL="0" indent="0">
              <a:buNone/>
            </a:pPr>
            <a:endParaRPr lang="de-DE" sz="1900" b="1" u="sng" dirty="0" smtClean="0"/>
          </a:p>
          <a:p>
            <a:pPr marL="0" indent="0">
              <a:buNone/>
            </a:pPr>
            <a:r>
              <a:rPr lang="de-DE" sz="1900" dirty="0"/>
              <a:t>Unter dem Begriff Finanzierung versteht man alle betrieblichen Prozesse, die im Zusammenhang mit der Beschaffung und Rückzahlung von finanziellen Mitteln </a:t>
            </a:r>
            <a:r>
              <a:rPr lang="de-DE" sz="1900" dirty="0" smtClean="0"/>
              <a:t>stehen</a:t>
            </a:r>
            <a:r>
              <a:rPr lang="de-DE" sz="1900" dirty="0"/>
              <a:t>. Die Finanzierung befasst sich mit dem Nominalgüterstrom (Geldstrom). Für die verkauften Produkte werden Geldeinnahmen erzielt, aus denen die während des Fertigungsprozesses und zur Beschaffung der Produktionsfaktoren entstehenden Ausgaben getätigt werden müssen. Alle Maßnahmen, die die Bereitstellung, </a:t>
            </a:r>
            <a:r>
              <a:rPr lang="de-DE" sz="1900" dirty="0" smtClean="0"/>
              <a:t>Beschaffung</a:t>
            </a:r>
            <a:r>
              <a:rPr lang="de-DE" sz="1900" dirty="0"/>
              <a:t>, Verwaltung und Verwendung von Geld, d. h. von Finanzmitteln, betreffen, fallen in den Zuständigkeitsbereich der betrieblichen Funktion Finanzierung</a:t>
            </a:r>
            <a:r>
              <a:rPr lang="de-DE" sz="1900" dirty="0" smtClean="0"/>
              <a:t>.</a:t>
            </a:r>
          </a:p>
          <a:p>
            <a:pPr marL="0" indent="0">
              <a:buNone/>
            </a:pPr>
            <a:endParaRPr lang="de-DE" sz="1900" dirty="0"/>
          </a:p>
          <a:p>
            <a:pPr marL="0" indent="0">
              <a:buNone/>
            </a:pPr>
            <a:r>
              <a:rPr lang="de-DE" sz="1900" b="1" u="sng" dirty="0"/>
              <a:t>Ziele der </a:t>
            </a:r>
            <a:r>
              <a:rPr lang="de-DE" sz="1900" b="1" u="sng" dirty="0" smtClean="0"/>
              <a:t>Finanzierung:</a:t>
            </a:r>
            <a:endParaRPr lang="de-DE" sz="1900" b="1" u="sng" dirty="0"/>
          </a:p>
          <a:p>
            <a:pPr marL="0" indent="0">
              <a:buNone/>
            </a:pPr>
            <a:r>
              <a:rPr lang="de-DE" sz="1900" dirty="0"/>
              <a:t>• Sicherung der Liquidität im Unternehmen</a:t>
            </a:r>
          </a:p>
          <a:p>
            <a:pPr marL="0" indent="0">
              <a:buNone/>
            </a:pPr>
            <a:r>
              <a:rPr lang="de-DE" sz="1900" dirty="0"/>
              <a:t>• Sicherung des finanziellen Gleichgewichts</a:t>
            </a:r>
          </a:p>
          <a:p>
            <a:pPr marL="0" indent="0">
              <a:buNone/>
            </a:pPr>
            <a:r>
              <a:rPr lang="de-DE" sz="1900" dirty="0"/>
              <a:t>• Langfristige Maximierung der </a:t>
            </a:r>
            <a:r>
              <a:rPr lang="de-DE" sz="1900" dirty="0" smtClean="0"/>
              <a:t>Rentabilität</a:t>
            </a:r>
            <a:endParaRPr lang="de-DE" sz="19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616200" y="6356350"/>
            <a:ext cx="5537200" cy="365125"/>
          </a:xfrm>
          <a:prstGeom prst="rect">
            <a:avLst/>
          </a:prstGeom>
        </p:spPr>
        <p:txBody>
          <a:bodyPr/>
          <a:lstStyle/>
          <a:p>
            <a:r>
              <a:rPr lang="en-US" dirty="0" smtClean="0"/>
              <a:t>© wiwiweb.de, Ruediger Heyden, August 2017, 22</a:t>
            </a:r>
            <a:endParaRPr lang="en-US" dirty="0"/>
          </a:p>
        </p:txBody>
      </p:sp>
    </p:spTree>
    <p:extLst>
      <p:ext uri="{BB962C8B-B14F-4D97-AF65-F5344CB8AC3E}">
        <p14:creationId xmlns:p14="http://schemas.microsoft.com/office/powerpoint/2010/main" val="570541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dirty="0" smtClean="0"/>
              <a:t> Ziele und Aufgaben der betrieblichen Funktionen:</a:t>
            </a:r>
            <a:br>
              <a:rPr lang="de-DE" sz="3200" dirty="0" smtClean="0"/>
            </a:br>
            <a:r>
              <a:rPr lang="de-DE" sz="3200" dirty="0" smtClean="0"/>
              <a:t> Finanzierung / Investition </a:t>
            </a:r>
            <a:r>
              <a:rPr lang="de-DE" sz="3200" dirty="0" smtClean="0">
                <a:solidFill>
                  <a:srgbClr val="0070C0"/>
                </a:solidFill>
              </a:rPr>
              <a:t> </a:t>
            </a:r>
            <a:endParaRPr lang="en-US" sz="3200" dirty="0">
              <a:solidFill>
                <a:srgbClr val="0070C0"/>
              </a:solidFill>
            </a:endParaRPr>
          </a:p>
        </p:txBody>
      </p:sp>
      <p:sp>
        <p:nvSpPr>
          <p:cNvPr id="3" name="Inhaltsplatzhalter 2"/>
          <p:cNvSpPr>
            <a:spLocks noGrp="1"/>
          </p:cNvSpPr>
          <p:nvPr>
            <p:ph idx="4294967295"/>
          </p:nvPr>
        </p:nvSpPr>
        <p:spPr>
          <a:xfrm>
            <a:off x="876299" y="1403546"/>
            <a:ext cx="11138941" cy="4351338"/>
          </a:xfrm>
          <a:prstGeom prst="rect">
            <a:avLst/>
          </a:prstGeom>
        </p:spPr>
        <p:txBody>
          <a:bodyPr>
            <a:noAutofit/>
          </a:bodyPr>
          <a:lstStyle/>
          <a:p>
            <a:pPr marL="0" indent="0">
              <a:buNone/>
            </a:pPr>
            <a:r>
              <a:rPr lang="de-DE" sz="1800" b="1" u="sng" dirty="0" smtClean="0"/>
              <a:t>Finanzierung / Investition</a:t>
            </a:r>
          </a:p>
          <a:p>
            <a:pPr marL="0" indent="0">
              <a:buNone/>
            </a:pPr>
            <a:endParaRPr lang="de-DE" sz="1800" b="1" dirty="0" smtClean="0"/>
          </a:p>
          <a:p>
            <a:pPr marL="0" indent="0">
              <a:buNone/>
            </a:pPr>
            <a:r>
              <a:rPr lang="de-DE" sz="1800" b="1" dirty="0" smtClean="0"/>
              <a:t>Finanzierungsarten:</a:t>
            </a:r>
            <a:endParaRPr lang="de-DE" sz="1800" dirty="0" smtClean="0"/>
          </a:p>
          <a:p>
            <a:pPr marL="0" indent="0">
              <a:buNone/>
            </a:pPr>
            <a:r>
              <a:rPr lang="de-DE" sz="1800" dirty="0" smtClean="0"/>
              <a:t>• Eigenfinanzierung </a:t>
            </a:r>
            <a:r>
              <a:rPr lang="de-DE" sz="1800" dirty="0"/>
              <a:t>(Einlagen von Gesellschafter</a:t>
            </a:r>
            <a:r>
              <a:rPr lang="de-DE" sz="1800" dirty="0" smtClean="0"/>
              <a:t>)</a:t>
            </a:r>
          </a:p>
          <a:p>
            <a:pPr marL="0" indent="0">
              <a:buNone/>
            </a:pPr>
            <a:r>
              <a:rPr lang="de-DE" sz="1800" dirty="0"/>
              <a:t>	• </a:t>
            </a:r>
            <a:r>
              <a:rPr lang="de-DE" sz="1800" dirty="0" smtClean="0">
                <a:solidFill>
                  <a:srgbClr val="0070C0"/>
                </a:solidFill>
              </a:rPr>
              <a:t>Beteiligungs-­/</a:t>
            </a:r>
            <a:r>
              <a:rPr lang="de-DE" sz="1800" dirty="0">
                <a:solidFill>
                  <a:srgbClr val="0070C0"/>
                </a:solidFill>
              </a:rPr>
              <a:t>Einlagenfinanzierung</a:t>
            </a:r>
            <a:r>
              <a:rPr lang="de-DE" sz="1800" dirty="0"/>
              <a:t>: hier wird Kapital von außen </a:t>
            </a:r>
            <a:r>
              <a:rPr lang="de-DE" sz="1800" dirty="0" smtClean="0"/>
              <a:t>zugeführt, z</a:t>
            </a:r>
            <a:r>
              <a:rPr lang="de-DE" sz="1800" dirty="0"/>
              <a:t>. B. Privateinlage, </a:t>
            </a:r>
            <a:r>
              <a:rPr lang="de-DE" sz="1800" dirty="0" smtClean="0"/>
              <a:t>	Neuausschüttung </a:t>
            </a:r>
            <a:r>
              <a:rPr lang="de-DE" sz="1800" dirty="0"/>
              <a:t>von Aktien</a:t>
            </a:r>
          </a:p>
          <a:p>
            <a:pPr marL="0" indent="0">
              <a:buNone/>
            </a:pPr>
            <a:r>
              <a:rPr lang="de-DE" sz="1800" dirty="0" smtClean="0"/>
              <a:t>	• </a:t>
            </a:r>
            <a:r>
              <a:rPr lang="de-DE" sz="1800" dirty="0">
                <a:solidFill>
                  <a:srgbClr val="0070C0"/>
                </a:solidFill>
              </a:rPr>
              <a:t>Gewinnthesaurierung</a:t>
            </a:r>
            <a:r>
              <a:rPr lang="de-DE" sz="1800" dirty="0"/>
              <a:t>: Erzielte Gewinne bleiben im Unternehmen und werden nicht ausgeschüttet. Dieses </a:t>
            </a:r>
            <a:r>
              <a:rPr lang="de-DE" sz="1800" dirty="0" smtClean="0"/>
              <a:t>	Kapital </a:t>
            </a:r>
            <a:r>
              <a:rPr lang="de-DE" sz="1800" dirty="0"/>
              <a:t>kommt aus dem </a:t>
            </a:r>
            <a:r>
              <a:rPr lang="de-DE" sz="1800" dirty="0" smtClean="0"/>
              <a:t>Unternehmensprozess </a:t>
            </a:r>
            <a:r>
              <a:rPr lang="de-DE" sz="1800" dirty="0"/>
              <a:t>(</a:t>
            </a:r>
            <a:r>
              <a:rPr lang="de-DE" sz="1800" dirty="0" smtClean="0"/>
              <a:t>Innenfinanzierung/Selbstfinanzierung</a:t>
            </a:r>
            <a:r>
              <a:rPr lang="de-DE" sz="1800" dirty="0"/>
              <a:t>).</a:t>
            </a:r>
          </a:p>
          <a:p>
            <a:pPr marL="0" indent="0">
              <a:buNone/>
            </a:pPr>
            <a:r>
              <a:rPr lang="de-DE" sz="1800" dirty="0" smtClean="0"/>
              <a:t>	• </a:t>
            </a:r>
            <a:r>
              <a:rPr lang="de-DE" sz="1800" dirty="0">
                <a:solidFill>
                  <a:srgbClr val="0070C0"/>
                </a:solidFill>
              </a:rPr>
              <a:t>Abschreibungsfinanzierung: </a:t>
            </a:r>
            <a:r>
              <a:rPr lang="de-DE" sz="1800" dirty="0"/>
              <a:t>Über die verdienten Umsatzerlöse fließen die </a:t>
            </a:r>
            <a:r>
              <a:rPr lang="de-DE" sz="1800" dirty="0" smtClean="0"/>
              <a:t>einkalkulierten Abschreibungen 	in </a:t>
            </a:r>
            <a:r>
              <a:rPr lang="de-DE" sz="1800" dirty="0"/>
              <a:t>liquider Form ins Unternehmen zurück und </a:t>
            </a:r>
            <a:r>
              <a:rPr lang="de-DE" sz="1800" dirty="0" smtClean="0"/>
              <a:t>können </a:t>
            </a:r>
            <a:r>
              <a:rPr lang="de-DE" sz="1800" dirty="0"/>
              <a:t>für Neuinvestitionen eingesetzt werden.</a:t>
            </a:r>
          </a:p>
          <a:p>
            <a:pPr marL="0" indent="0">
              <a:buNone/>
            </a:pPr>
            <a:r>
              <a:rPr lang="de-DE" sz="1800" dirty="0" smtClean="0"/>
              <a:t>	• </a:t>
            </a:r>
            <a:r>
              <a:rPr lang="de-DE" sz="1800" dirty="0">
                <a:solidFill>
                  <a:srgbClr val="0070C0"/>
                </a:solidFill>
              </a:rPr>
              <a:t>Finanzierung durch Kapitalfreisetzung: </a:t>
            </a:r>
            <a:r>
              <a:rPr lang="de-DE" sz="1800" dirty="0"/>
              <a:t>Verkauf von nicht </a:t>
            </a:r>
            <a:r>
              <a:rPr lang="de-DE" sz="1800" dirty="0" smtClean="0"/>
              <a:t>betriebsnotwendigen </a:t>
            </a:r>
            <a:r>
              <a:rPr lang="de-DE" sz="1800" dirty="0"/>
              <a:t>Anlagevermögen, </a:t>
            </a:r>
            <a:r>
              <a:rPr lang="de-DE" sz="1800" dirty="0" smtClean="0"/>
              <a:t>	Rationalisierung</a:t>
            </a:r>
            <a:r>
              <a:rPr lang="de-DE" sz="1800" dirty="0"/>
              <a:t>, </a:t>
            </a:r>
            <a:r>
              <a:rPr lang="de-DE" sz="1800" dirty="0" err="1" smtClean="0"/>
              <a:t>Sale</a:t>
            </a:r>
            <a:r>
              <a:rPr lang="de-DE" sz="1800" dirty="0" smtClean="0"/>
              <a:t>-</a:t>
            </a:r>
            <a:r>
              <a:rPr lang="de-DE" sz="1800" dirty="0" err="1" smtClean="0"/>
              <a:t>and</a:t>
            </a:r>
            <a:r>
              <a:rPr lang="de-DE" sz="1800" dirty="0" smtClean="0"/>
              <a:t>-lease-back-Verfahren</a:t>
            </a:r>
            <a:endParaRPr lang="de-DE" sz="18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98800" y="6356350"/>
            <a:ext cx="5054600" cy="365125"/>
          </a:xfrm>
          <a:prstGeom prst="rect">
            <a:avLst/>
          </a:prstGeom>
        </p:spPr>
        <p:txBody>
          <a:bodyPr/>
          <a:lstStyle/>
          <a:p>
            <a:r>
              <a:rPr lang="en-US" dirty="0" smtClean="0"/>
              <a:t>© wiwiweb.de, Ruediger Heyden, August 2017, 23</a:t>
            </a:r>
            <a:endParaRPr lang="en-US" dirty="0"/>
          </a:p>
        </p:txBody>
      </p:sp>
      <p:pic>
        <p:nvPicPr>
          <p:cNvPr id="7" name="Grafik 6"/>
          <p:cNvPicPr>
            <a:picLocks noChangeAspect="1"/>
          </p:cNvPicPr>
          <p:nvPr/>
        </p:nvPicPr>
        <p:blipFill>
          <a:blip r:embed="rId4"/>
          <a:stretch>
            <a:fillRect/>
          </a:stretch>
        </p:blipFill>
        <p:spPr>
          <a:xfrm>
            <a:off x="186752" y="5111022"/>
            <a:ext cx="1746978" cy="1746978"/>
          </a:xfrm>
          <a:prstGeom prst="rect">
            <a:avLst/>
          </a:prstGeom>
        </p:spPr>
      </p:pic>
    </p:spTree>
    <p:extLst>
      <p:ext uri="{BB962C8B-B14F-4D97-AF65-F5344CB8AC3E}">
        <p14:creationId xmlns:p14="http://schemas.microsoft.com/office/powerpoint/2010/main" val="1329797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dirty="0" smtClean="0"/>
              <a:t>  </a:t>
            </a:r>
            <a:r>
              <a:rPr lang="de-DE" sz="2700" dirty="0" smtClean="0"/>
              <a:t>Ziele und Aufgaben der betrieblichen Funktionen:</a:t>
            </a:r>
            <a:br>
              <a:rPr lang="de-DE" sz="2700" dirty="0" smtClean="0"/>
            </a:br>
            <a:r>
              <a:rPr lang="de-DE" sz="2700" dirty="0" smtClean="0"/>
              <a:t>  Finanzierung / Investition </a:t>
            </a:r>
            <a:r>
              <a:rPr lang="de-DE" sz="2700" dirty="0" smtClean="0">
                <a:solidFill>
                  <a:srgbClr val="0070C0"/>
                </a:solidFill>
              </a:rPr>
              <a:t> </a:t>
            </a:r>
            <a:endParaRPr lang="en-US" sz="2700" dirty="0">
              <a:solidFill>
                <a:srgbClr val="0070C0"/>
              </a:solidFill>
            </a:endParaRPr>
          </a:p>
        </p:txBody>
      </p:sp>
      <p:sp>
        <p:nvSpPr>
          <p:cNvPr id="3" name="Inhaltsplatzhalter 2"/>
          <p:cNvSpPr>
            <a:spLocks noGrp="1"/>
          </p:cNvSpPr>
          <p:nvPr>
            <p:ph idx="4294967295"/>
          </p:nvPr>
        </p:nvSpPr>
        <p:spPr>
          <a:xfrm>
            <a:off x="838199" y="1825625"/>
            <a:ext cx="11138941" cy="4351338"/>
          </a:xfrm>
          <a:prstGeom prst="rect">
            <a:avLst/>
          </a:prstGeom>
        </p:spPr>
        <p:txBody>
          <a:bodyPr>
            <a:noAutofit/>
          </a:bodyPr>
          <a:lstStyle/>
          <a:p>
            <a:pPr marL="0" indent="0">
              <a:buNone/>
            </a:pPr>
            <a:endParaRPr lang="de-DE" sz="1800" b="1" u="sng" dirty="0" smtClean="0"/>
          </a:p>
          <a:p>
            <a:pPr marL="0" indent="0">
              <a:buNone/>
            </a:pPr>
            <a:r>
              <a:rPr lang="de-DE" sz="1800" b="1" u="sng" dirty="0" smtClean="0"/>
              <a:t>Finanzierung / Investition</a:t>
            </a:r>
          </a:p>
          <a:p>
            <a:pPr marL="0" indent="0">
              <a:buNone/>
            </a:pPr>
            <a:endParaRPr lang="de-DE" sz="1800" b="1" dirty="0" smtClean="0"/>
          </a:p>
          <a:p>
            <a:pPr marL="0" indent="0">
              <a:buNone/>
            </a:pPr>
            <a:r>
              <a:rPr lang="de-DE" sz="1800" b="1" dirty="0" smtClean="0"/>
              <a:t>Finanzierungsarten</a:t>
            </a:r>
            <a:r>
              <a:rPr lang="de-DE" sz="1800" b="1" dirty="0"/>
              <a:t>:</a:t>
            </a:r>
          </a:p>
          <a:p>
            <a:pPr marL="0" indent="0">
              <a:buNone/>
            </a:pPr>
            <a:r>
              <a:rPr lang="de-DE" sz="1800" dirty="0"/>
              <a:t>• Innenfinanzierung oder Selbstfinanzierung (</a:t>
            </a:r>
            <a:r>
              <a:rPr lang="de-DE" sz="1800" dirty="0" smtClean="0"/>
              <a:t>Gewinne-&gt;Thesaurierung)</a:t>
            </a:r>
            <a:endParaRPr lang="de-DE" sz="1800" dirty="0"/>
          </a:p>
          <a:p>
            <a:pPr marL="0" indent="0">
              <a:buNone/>
            </a:pPr>
            <a:r>
              <a:rPr lang="de-DE" sz="1800" dirty="0"/>
              <a:t>• Außenfinanzierung</a:t>
            </a:r>
          </a:p>
          <a:p>
            <a:pPr marL="0" indent="0">
              <a:buNone/>
            </a:pPr>
            <a:r>
              <a:rPr lang="de-DE" sz="1800" dirty="0" smtClean="0"/>
              <a:t>• </a:t>
            </a:r>
            <a:r>
              <a:rPr lang="de-DE" sz="1800" dirty="0"/>
              <a:t>Fremdfinanzierung (Kredite</a:t>
            </a:r>
            <a:r>
              <a:rPr lang="de-DE" sz="1800" dirty="0" smtClean="0"/>
              <a:t>)</a:t>
            </a:r>
          </a:p>
          <a:p>
            <a:pPr marL="0" indent="0">
              <a:buNone/>
            </a:pPr>
            <a:r>
              <a:rPr lang="de-DE" sz="1800" dirty="0" smtClean="0"/>
              <a:t>	• </a:t>
            </a:r>
            <a:r>
              <a:rPr lang="de-DE" sz="1800" dirty="0"/>
              <a:t>Fremdkapital: Darlehen bei Kreditinstituten oder Staat, Lieferantenkredit</a:t>
            </a:r>
          </a:p>
          <a:p>
            <a:pPr marL="0" indent="0">
              <a:buNone/>
            </a:pPr>
            <a:r>
              <a:rPr lang="de-DE" sz="1800" dirty="0" smtClean="0"/>
              <a:t>	• </a:t>
            </a:r>
            <a:r>
              <a:rPr lang="de-DE" sz="1800" dirty="0"/>
              <a:t>Rückstellungsfinanzierung: Rückstellungen können zu Finanzierungszwecken eingesetzt werden</a:t>
            </a:r>
          </a:p>
          <a:p>
            <a:pPr marL="0" indent="0">
              <a:buNone/>
            </a:pPr>
            <a:endParaRPr lang="de-DE" sz="18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60700" y="6356350"/>
            <a:ext cx="5092700" cy="365125"/>
          </a:xfrm>
          <a:prstGeom prst="rect">
            <a:avLst/>
          </a:prstGeom>
        </p:spPr>
        <p:txBody>
          <a:bodyPr/>
          <a:lstStyle/>
          <a:p>
            <a:r>
              <a:rPr lang="en-US" dirty="0" smtClean="0"/>
              <a:t>© wiwiweb.de, Ruediger Heyden, August 2017, 24</a:t>
            </a:r>
            <a:endParaRPr lang="en-US" dirty="0"/>
          </a:p>
        </p:txBody>
      </p:sp>
      <p:pic>
        <p:nvPicPr>
          <p:cNvPr id="7" name="Grafik 6"/>
          <p:cNvPicPr>
            <a:picLocks noChangeAspect="1"/>
          </p:cNvPicPr>
          <p:nvPr/>
        </p:nvPicPr>
        <p:blipFill>
          <a:blip r:embed="rId4"/>
          <a:stretch>
            <a:fillRect/>
          </a:stretch>
        </p:blipFill>
        <p:spPr>
          <a:xfrm>
            <a:off x="7848600" y="1293813"/>
            <a:ext cx="2749446" cy="2749446"/>
          </a:xfrm>
          <a:prstGeom prst="rect">
            <a:avLst/>
          </a:prstGeom>
        </p:spPr>
      </p:pic>
    </p:spTree>
    <p:extLst>
      <p:ext uri="{BB962C8B-B14F-4D97-AF65-F5344CB8AC3E}">
        <p14:creationId xmlns:p14="http://schemas.microsoft.com/office/powerpoint/2010/main" val="4094948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dirty="0" smtClean="0"/>
              <a:t>  </a:t>
            </a:r>
            <a:r>
              <a:rPr lang="de-DE" sz="2700" dirty="0" smtClean="0"/>
              <a:t>Ziele und Aufgaben der betrieblichen Funktionen:</a:t>
            </a:r>
            <a:br>
              <a:rPr lang="de-DE" sz="2700" dirty="0" smtClean="0"/>
            </a:br>
            <a:r>
              <a:rPr lang="de-DE" sz="2700" dirty="0" smtClean="0"/>
              <a:t>  Finanzierung / Investition </a:t>
            </a:r>
            <a:r>
              <a:rPr lang="de-DE" sz="2700" dirty="0" smtClean="0">
                <a:solidFill>
                  <a:srgbClr val="0070C0"/>
                </a:solidFill>
              </a:rPr>
              <a:t> </a:t>
            </a:r>
            <a:endParaRPr lang="en-US" sz="2700" dirty="0">
              <a:solidFill>
                <a:srgbClr val="0070C0"/>
              </a:solidFill>
            </a:endParaRPr>
          </a:p>
        </p:txBody>
      </p:sp>
      <p:sp>
        <p:nvSpPr>
          <p:cNvPr id="3" name="Inhaltsplatzhalter 2"/>
          <p:cNvSpPr>
            <a:spLocks noGrp="1"/>
          </p:cNvSpPr>
          <p:nvPr>
            <p:ph idx="4294967295"/>
          </p:nvPr>
        </p:nvSpPr>
        <p:spPr>
          <a:xfrm>
            <a:off x="825499" y="1304925"/>
            <a:ext cx="11138941" cy="4351338"/>
          </a:xfrm>
          <a:prstGeom prst="rect">
            <a:avLst/>
          </a:prstGeom>
        </p:spPr>
        <p:txBody>
          <a:bodyPr>
            <a:noAutofit/>
          </a:bodyPr>
          <a:lstStyle/>
          <a:p>
            <a:pPr marL="0" indent="0">
              <a:buNone/>
            </a:pPr>
            <a:r>
              <a:rPr lang="de-DE" sz="1800" b="1" u="sng" dirty="0" smtClean="0"/>
              <a:t>Finanzierung / Investition</a:t>
            </a:r>
            <a:endParaRPr lang="de-DE" sz="1800" b="1" dirty="0" smtClean="0"/>
          </a:p>
          <a:p>
            <a:pPr marL="0" indent="0">
              <a:buNone/>
            </a:pPr>
            <a:r>
              <a:rPr lang="de-DE" sz="1800" b="1" dirty="0"/>
              <a:t>Investition</a:t>
            </a:r>
          </a:p>
          <a:p>
            <a:pPr marL="0" indent="0">
              <a:buNone/>
            </a:pPr>
            <a:r>
              <a:rPr lang="de-DE" sz="1800" dirty="0"/>
              <a:t>Unter dem Begriff Investition versteht man die Verwendung von finanziellen Mitteln. Die Aktivseite der Bilanz gibt über die verwendeten finanziellen Mittel Auskunft, d. h. die Umwandlung von freiem Kapital in gebundenes Kapital</a:t>
            </a:r>
            <a:r>
              <a:rPr lang="de-DE" sz="1800" dirty="0" smtClean="0"/>
              <a:t>.</a:t>
            </a:r>
            <a:endParaRPr lang="de-DE" sz="1800" dirty="0"/>
          </a:p>
          <a:p>
            <a:pPr marL="0" indent="0">
              <a:buNone/>
            </a:pPr>
            <a:r>
              <a:rPr lang="de-DE" sz="1800" dirty="0"/>
              <a:t>Folgende Arten der Investition können unterschieden werden:</a:t>
            </a:r>
          </a:p>
          <a:p>
            <a:pPr marL="0" indent="0">
              <a:buNone/>
            </a:pPr>
            <a:r>
              <a:rPr lang="de-DE" sz="1800" dirty="0"/>
              <a:t>• Sachinvestition, z. B. Maschinen, Gebäude</a:t>
            </a:r>
          </a:p>
          <a:p>
            <a:pPr marL="0" indent="0">
              <a:buNone/>
            </a:pPr>
            <a:r>
              <a:rPr lang="de-DE" sz="1800" dirty="0"/>
              <a:t>• Finanzinvestition, z. B. Forderungen, Beteiligungen</a:t>
            </a:r>
          </a:p>
          <a:p>
            <a:pPr marL="0" indent="0">
              <a:buNone/>
            </a:pPr>
            <a:r>
              <a:rPr lang="de-DE" sz="1800" dirty="0"/>
              <a:t>• Immaterielle Investition, z. B. Patente</a:t>
            </a:r>
          </a:p>
          <a:p>
            <a:pPr marL="0" indent="0">
              <a:buNone/>
            </a:pPr>
            <a:r>
              <a:rPr lang="de-DE" sz="1800" dirty="0"/>
              <a:t>• Gründungsinvestition, z. B. Anfangsinvestition, Erstinvestition</a:t>
            </a:r>
          </a:p>
          <a:p>
            <a:pPr marL="0" indent="0">
              <a:buNone/>
            </a:pPr>
            <a:r>
              <a:rPr lang="de-DE" sz="1800" dirty="0"/>
              <a:t>• Erweiterungsinvestitionen dienen zur Vergrößerung des bereits </a:t>
            </a:r>
            <a:r>
              <a:rPr lang="de-DE" sz="1800" dirty="0" smtClean="0"/>
              <a:t>vorhanden Leistungspotenzials</a:t>
            </a:r>
            <a:endParaRPr lang="de-DE" sz="1800" dirty="0"/>
          </a:p>
          <a:p>
            <a:pPr marL="0" indent="0">
              <a:buNone/>
            </a:pPr>
            <a:r>
              <a:rPr lang="de-DE" sz="1800" dirty="0"/>
              <a:t>• Rationalisierungsinvestitionen dienen zur Steigerung der Leistungsfähigkeit</a:t>
            </a:r>
          </a:p>
          <a:p>
            <a:pPr marL="0" indent="0">
              <a:buNone/>
            </a:pPr>
            <a:r>
              <a:rPr lang="de-DE" sz="1800" dirty="0"/>
              <a:t>• Diversifizierungsinvestitionen sind Investitionen, die aufgrund von </a:t>
            </a:r>
            <a:r>
              <a:rPr lang="de-DE" sz="1800" dirty="0" smtClean="0"/>
              <a:t>Marktveränderungen </a:t>
            </a:r>
            <a:r>
              <a:rPr lang="de-DE" sz="1800" dirty="0"/>
              <a:t>getätigt werden</a:t>
            </a:r>
          </a:p>
          <a:p>
            <a:pPr marL="0" indent="0">
              <a:buNone/>
            </a:pPr>
            <a:endParaRPr lang="de-DE" sz="18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997200" y="6356350"/>
            <a:ext cx="5156200" cy="365125"/>
          </a:xfrm>
          <a:prstGeom prst="rect">
            <a:avLst/>
          </a:prstGeom>
        </p:spPr>
        <p:txBody>
          <a:bodyPr/>
          <a:lstStyle/>
          <a:p>
            <a:r>
              <a:rPr lang="en-US" dirty="0" smtClean="0"/>
              <a:t>© wiwiweb.de, Ruediger Heyden, August 2017, 25</a:t>
            </a:r>
            <a:endParaRPr lang="en-US" dirty="0"/>
          </a:p>
        </p:txBody>
      </p:sp>
    </p:spTree>
    <p:extLst>
      <p:ext uri="{BB962C8B-B14F-4D97-AF65-F5344CB8AC3E}">
        <p14:creationId xmlns:p14="http://schemas.microsoft.com/office/powerpoint/2010/main" val="135408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dirty="0" smtClean="0"/>
              <a:t>  </a:t>
            </a:r>
            <a:r>
              <a:rPr lang="de-DE" sz="2700" dirty="0" smtClean="0"/>
              <a:t>Ziele und Aufgaben der betrieblichen Funktionen:</a:t>
            </a:r>
            <a:br>
              <a:rPr lang="de-DE" sz="2700" dirty="0" smtClean="0"/>
            </a:br>
            <a:r>
              <a:rPr lang="de-DE" sz="2700" dirty="0" smtClean="0"/>
              <a:t>  Finanzierung / Investition</a:t>
            </a:r>
            <a:r>
              <a:rPr lang="de-DE" sz="2700" dirty="0" smtClean="0">
                <a:solidFill>
                  <a:srgbClr val="0070C0"/>
                </a:solidFill>
              </a:rPr>
              <a:t> </a:t>
            </a:r>
            <a:endParaRPr lang="en-US" sz="2700" dirty="0">
              <a:solidFill>
                <a:srgbClr val="0070C0"/>
              </a:solidFill>
            </a:endParaRPr>
          </a:p>
        </p:txBody>
      </p:sp>
      <p:sp>
        <p:nvSpPr>
          <p:cNvPr id="3" name="Inhaltsplatzhalter 2"/>
          <p:cNvSpPr>
            <a:spLocks noGrp="1"/>
          </p:cNvSpPr>
          <p:nvPr>
            <p:ph idx="4294967295"/>
          </p:nvPr>
        </p:nvSpPr>
        <p:spPr>
          <a:xfrm>
            <a:off x="838200" y="1403546"/>
            <a:ext cx="10515600" cy="4351338"/>
          </a:xfrm>
          <a:prstGeom prst="rect">
            <a:avLst/>
          </a:prstGeom>
        </p:spPr>
        <p:txBody>
          <a:bodyPr>
            <a:normAutofit/>
          </a:bodyPr>
          <a:lstStyle/>
          <a:p>
            <a:pPr marL="0" indent="0">
              <a:buNone/>
            </a:pPr>
            <a:r>
              <a:rPr lang="de-DE" sz="1800" b="1" u="sng" dirty="0" smtClean="0"/>
              <a:t>Lernerfolgskontrolle</a:t>
            </a:r>
          </a:p>
          <a:p>
            <a:pPr marL="0" indent="0">
              <a:buNone/>
            </a:pPr>
            <a:endParaRPr lang="de-DE" sz="1800" b="1" u="sng" dirty="0"/>
          </a:p>
          <a:p>
            <a:pPr marL="0" indent="0">
              <a:buNone/>
            </a:pPr>
            <a:r>
              <a:rPr lang="de-DE" sz="1800" dirty="0"/>
              <a:t>Aufgaben</a:t>
            </a:r>
          </a:p>
          <a:p>
            <a:pPr marL="0" indent="0">
              <a:buNone/>
            </a:pPr>
            <a:r>
              <a:rPr lang="de-DE" sz="1800" dirty="0"/>
              <a:t>1.  Welche Investitionsarten können unterschieden werden?</a:t>
            </a:r>
          </a:p>
          <a:p>
            <a:pPr marL="0" indent="0">
              <a:buNone/>
            </a:pPr>
            <a:r>
              <a:rPr lang="de-DE" sz="1800" dirty="0"/>
              <a:t>2.  Beschreiben Sie die Ziele der Finanzierung.</a:t>
            </a:r>
          </a:p>
          <a:p>
            <a:pPr marL="0" indent="0">
              <a:buNone/>
            </a:pPr>
            <a:r>
              <a:rPr lang="de-DE" sz="1800" dirty="0"/>
              <a:t>3.  Nennen Sie die unterschiedlichsten Finanzierungsarten. Nach welchen Kriterien können diese unterschieden werden.</a:t>
            </a:r>
          </a:p>
          <a:p>
            <a:pPr marL="0" indent="0">
              <a:buNone/>
            </a:pPr>
            <a:endParaRPr lang="de-DE" sz="1900" b="1" u="sng" dirty="0" smtClean="0"/>
          </a:p>
          <a:p>
            <a:pPr marL="0" indent="0">
              <a:buNone/>
            </a:pPr>
            <a:endParaRPr lang="de-DE" sz="1900" b="1" u="sng" dirty="0" smtClean="0"/>
          </a:p>
          <a:p>
            <a:pPr marL="0" indent="0">
              <a:buNone/>
            </a:pPr>
            <a:endParaRPr lang="de-DE" sz="1900" b="1" u="sng" dirty="0"/>
          </a:p>
          <a:p>
            <a:pPr marL="0" indent="0">
              <a:buNone/>
            </a:pPr>
            <a:endParaRPr lang="de-DE" sz="1900" b="1" u="sng" dirty="0" smtClean="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124200" y="6356350"/>
            <a:ext cx="5029200" cy="365125"/>
          </a:xfrm>
          <a:prstGeom prst="rect">
            <a:avLst/>
          </a:prstGeom>
        </p:spPr>
        <p:txBody>
          <a:bodyPr/>
          <a:lstStyle/>
          <a:p>
            <a:r>
              <a:rPr lang="en-US" dirty="0" smtClean="0"/>
              <a:t>© wiwiweb.de, Ruediger Heyden, August 2017, 26</a:t>
            </a:r>
            <a:endParaRPr lang="en-US" dirty="0"/>
          </a:p>
        </p:txBody>
      </p:sp>
      <p:pic>
        <p:nvPicPr>
          <p:cNvPr id="7" name="Grafik 6"/>
          <p:cNvPicPr>
            <a:picLocks noChangeAspect="1"/>
          </p:cNvPicPr>
          <p:nvPr/>
        </p:nvPicPr>
        <p:blipFill>
          <a:blip r:embed="rId4"/>
          <a:stretch>
            <a:fillRect/>
          </a:stretch>
        </p:blipFill>
        <p:spPr>
          <a:xfrm>
            <a:off x="0" y="4652304"/>
            <a:ext cx="2623279" cy="2205696"/>
          </a:xfrm>
          <a:prstGeom prst="rect">
            <a:avLst/>
          </a:prstGeom>
        </p:spPr>
      </p:pic>
    </p:spTree>
    <p:extLst>
      <p:ext uri="{BB962C8B-B14F-4D97-AF65-F5344CB8AC3E}">
        <p14:creationId xmlns:p14="http://schemas.microsoft.com/office/powerpoint/2010/main" val="623259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5360" y="373320"/>
            <a:ext cx="9134640" cy="428760"/>
          </a:xfrm>
        </p:spPr>
        <p:txBody>
          <a:bodyPr>
            <a:noAutofit/>
          </a:bodyPr>
          <a:lstStyle/>
          <a:p>
            <a:r>
              <a:rPr lang="de-DE" sz="2400" dirty="0" smtClean="0"/>
              <a:t>  Ziele und Aufgaben der betrieblichen Funktionen: Controlling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610708"/>
            <a:ext cx="10515600" cy="4351338"/>
          </a:xfrm>
          <a:prstGeom prst="rect">
            <a:avLst/>
          </a:prstGeom>
        </p:spPr>
        <p:txBody>
          <a:bodyPr>
            <a:normAutofit/>
          </a:bodyPr>
          <a:lstStyle/>
          <a:p>
            <a:pPr marL="0" indent="0">
              <a:buNone/>
            </a:pPr>
            <a:endParaRPr lang="de-DE" sz="2000" u="sng" dirty="0" smtClean="0"/>
          </a:p>
          <a:p>
            <a:pPr marL="0" indent="0">
              <a:buNone/>
            </a:pPr>
            <a:r>
              <a:rPr lang="de-DE" sz="1900" b="1" u="sng" dirty="0" smtClean="0"/>
              <a:t>Controlling</a:t>
            </a:r>
          </a:p>
          <a:p>
            <a:pPr marL="0" indent="0">
              <a:buNone/>
            </a:pPr>
            <a:endParaRPr lang="de-DE" sz="1800" dirty="0" smtClean="0"/>
          </a:p>
          <a:p>
            <a:pPr marL="0" indent="0">
              <a:buNone/>
            </a:pPr>
            <a:r>
              <a:rPr lang="de-DE" sz="1800" dirty="0" smtClean="0"/>
              <a:t>„</a:t>
            </a:r>
            <a:r>
              <a:rPr lang="de-DE" sz="1800" dirty="0" err="1"/>
              <a:t>to</a:t>
            </a:r>
            <a:r>
              <a:rPr lang="de-DE" sz="1800" dirty="0"/>
              <a:t> </a:t>
            </a:r>
            <a:r>
              <a:rPr lang="de-DE" sz="1800" dirty="0" err="1"/>
              <a:t>control</a:t>
            </a:r>
            <a:r>
              <a:rPr lang="de-DE" sz="1800" dirty="0"/>
              <a:t>“ </a:t>
            </a:r>
            <a:r>
              <a:rPr lang="de-DE" sz="1800" dirty="0" smtClean="0"/>
              <a:t>(engl.) meint übersetzt </a:t>
            </a:r>
            <a:r>
              <a:rPr lang="de-DE" sz="1800" dirty="0"/>
              <a:t>„</a:t>
            </a:r>
            <a:r>
              <a:rPr lang="de-DE" sz="1800" dirty="0" smtClean="0"/>
              <a:t>len­ken</a:t>
            </a:r>
            <a:r>
              <a:rPr lang="de-DE" sz="1800" dirty="0"/>
              <a:t>, steuern, regeln, beherrschen, kontrollieren und überwachen“.</a:t>
            </a:r>
          </a:p>
          <a:p>
            <a:pPr marL="0" indent="0">
              <a:buNone/>
            </a:pPr>
            <a:r>
              <a:rPr lang="de-DE" sz="1800" dirty="0"/>
              <a:t>Controlling beinhaltet zwar eine Kontrollfunktion, jedoch ist dies nur eine neben </a:t>
            </a:r>
            <a:r>
              <a:rPr lang="de-DE" sz="1800" dirty="0" smtClean="0"/>
              <a:t>verschiedenen </a:t>
            </a:r>
            <a:r>
              <a:rPr lang="de-DE" sz="1800" dirty="0"/>
              <a:t>anderen wichtigen Funktionen. Der wesentliche Unterschied zwischen Controlling und Kontrolle besteht in der zeitlichen Betrachtung: Kontrolle im </a:t>
            </a:r>
            <a:r>
              <a:rPr lang="de-DE" sz="1800" dirty="0" smtClean="0"/>
              <a:t>herkömmlichen </a:t>
            </a:r>
            <a:r>
              <a:rPr lang="de-DE" sz="1800" dirty="0"/>
              <a:t>Sinne ist stets vergangenheitsorientiert, Controlling jedoch ist </a:t>
            </a:r>
            <a:r>
              <a:rPr lang="de-DE" sz="1800" dirty="0" smtClean="0"/>
              <a:t>gegenwarts- </a:t>
            </a:r>
            <a:r>
              <a:rPr lang="de-DE" sz="1800" dirty="0"/>
              <a:t>und zukunftsorientiert</a:t>
            </a:r>
            <a:r>
              <a:rPr lang="de-DE" sz="1800" dirty="0" smtClean="0"/>
              <a:t>.</a:t>
            </a:r>
          </a:p>
          <a:p>
            <a:pPr marL="0" indent="0">
              <a:buNone/>
            </a:pPr>
            <a:endParaRPr lang="de-DE" sz="1800" dirty="0"/>
          </a:p>
          <a:p>
            <a:pPr marL="0" indent="0">
              <a:buNone/>
            </a:pPr>
            <a:r>
              <a:rPr lang="de-DE" sz="1800" dirty="0" smtClean="0"/>
              <a:t>Geht man nun in die Praxis so muss man sich über die Bereiche Planung, Steuerung, Information,  Analyse und Kontrolle gesondert Gedanken machen. </a:t>
            </a:r>
            <a:endParaRPr lang="de-DE" sz="1800" dirty="0"/>
          </a:p>
          <a:p>
            <a:pPr marL="0" indent="0">
              <a:buNone/>
            </a:pP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844800" y="6356350"/>
            <a:ext cx="5308600" cy="365125"/>
          </a:xfrm>
          <a:prstGeom prst="rect">
            <a:avLst/>
          </a:prstGeom>
        </p:spPr>
        <p:txBody>
          <a:bodyPr/>
          <a:lstStyle/>
          <a:p>
            <a:r>
              <a:rPr lang="en-US" dirty="0" smtClean="0"/>
              <a:t>© wiwiweb.de, Ruediger Heyden, August 2017, 27</a:t>
            </a:r>
            <a:endParaRPr lang="en-US" dirty="0"/>
          </a:p>
        </p:txBody>
      </p:sp>
      <p:pic>
        <p:nvPicPr>
          <p:cNvPr id="7" name="Grafik 6"/>
          <p:cNvPicPr>
            <a:picLocks noChangeAspect="1"/>
          </p:cNvPicPr>
          <p:nvPr/>
        </p:nvPicPr>
        <p:blipFill>
          <a:blip r:embed="rId4"/>
          <a:stretch>
            <a:fillRect/>
          </a:stretch>
        </p:blipFill>
        <p:spPr>
          <a:xfrm>
            <a:off x="10085868" y="808628"/>
            <a:ext cx="2097556" cy="2033993"/>
          </a:xfrm>
          <a:prstGeom prst="rect">
            <a:avLst/>
          </a:prstGeom>
        </p:spPr>
      </p:pic>
    </p:spTree>
    <p:extLst>
      <p:ext uri="{BB962C8B-B14F-4D97-AF65-F5344CB8AC3E}">
        <p14:creationId xmlns:p14="http://schemas.microsoft.com/office/powerpoint/2010/main" val="4150258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Controlling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63600" y="1451844"/>
            <a:ext cx="11049000" cy="4351338"/>
          </a:xfrm>
          <a:prstGeom prst="rect">
            <a:avLst/>
          </a:prstGeom>
        </p:spPr>
        <p:txBody>
          <a:bodyPr>
            <a:normAutofit/>
          </a:bodyPr>
          <a:lstStyle/>
          <a:p>
            <a:pPr marL="0" indent="0">
              <a:buNone/>
            </a:pPr>
            <a:endParaRPr lang="de-DE" sz="2000" u="sng" dirty="0" smtClean="0"/>
          </a:p>
          <a:p>
            <a:pPr marL="0" indent="0">
              <a:buNone/>
            </a:pPr>
            <a:r>
              <a:rPr lang="de-DE" sz="1900" b="1" u="sng" dirty="0" smtClean="0"/>
              <a:t>Controlling</a:t>
            </a:r>
          </a:p>
          <a:p>
            <a:pPr marL="0" indent="0">
              <a:buNone/>
            </a:pPr>
            <a:endParaRPr lang="de-DE" sz="1800" dirty="0" smtClean="0"/>
          </a:p>
          <a:p>
            <a:pPr marL="0" indent="0">
              <a:buNone/>
            </a:pPr>
            <a:r>
              <a:rPr lang="de-DE" sz="1800" b="1" dirty="0" smtClean="0"/>
              <a:t>Planung</a:t>
            </a:r>
          </a:p>
          <a:p>
            <a:pPr marL="0" indent="0">
              <a:buNone/>
            </a:pPr>
            <a:endParaRPr lang="de-DE" sz="1800" b="1" dirty="0"/>
          </a:p>
          <a:p>
            <a:pPr marL="0" indent="0">
              <a:buNone/>
            </a:pPr>
            <a:r>
              <a:rPr lang="de-DE" sz="1800" dirty="0"/>
              <a:t>Unter Planung versteht man in diesem Zusammenhang das Ermitteln von kurz-, mittel- und langfristigen Zielen.</a:t>
            </a:r>
          </a:p>
          <a:p>
            <a:pPr marL="0" indent="0">
              <a:buNone/>
            </a:pPr>
            <a:r>
              <a:rPr lang="de-DE" sz="1800" dirty="0" smtClean="0"/>
              <a:t>Das Controlling hilft hier u.a. bei der Beratung der Zielfestlegung: </a:t>
            </a:r>
            <a:endParaRPr lang="de-DE" sz="1800" dirty="0"/>
          </a:p>
          <a:p>
            <a:pPr marL="0" indent="0">
              <a:buNone/>
            </a:pPr>
            <a:r>
              <a:rPr lang="de-DE" sz="1800" dirty="0"/>
              <a:t>• Koordination und Leitung der Planungsarbeiten</a:t>
            </a:r>
          </a:p>
          <a:p>
            <a:pPr marL="0" indent="0">
              <a:buNone/>
            </a:pPr>
            <a:r>
              <a:rPr lang="de-DE" sz="1800" dirty="0"/>
              <a:t>• Beratung der einzelnen Bereiche bei der Aufstellung der Teilpläne (Finanzplan, Personalplan, Investitionsplan etc.)</a:t>
            </a:r>
          </a:p>
          <a:p>
            <a:pPr marL="0" indent="0">
              <a:buNone/>
            </a:pPr>
            <a:r>
              <a:rPr lang="de-DE" sz="1800" dirty="0"/>
              <a:t>• Abstimmung der Teilpläne mit dem Gesamtplan</a:t>
            </a:r>
          </a:p>
          <a:p>
            <a:pPr marL="0" indent="0">
              <a:buNone/>
            </a:pPr>
            <a:r>
              <a:rPr lang="de-DE" sz="1800" dirty="0"/>
              <a:t>• Beobachtung außerbetrieblicher Einflüsse und </a:t>
            </a:r>
            <a:r>
              <a:rPr lang="de-DE" sz="1800" dirty="0" smtClean="0"/>
              <a:t>Trends</a:t>
            </a:r>
            <a:endParaRPr lang="de-DE" sz="18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86100" y="6356350"/>
            <a:ext cx="5067300" cy="365125"/>
          </a:xfrm>
          <a:prstGeom prst="rect">
            <a:avLst/>
          </a:prstGeom>
        </p:spPr>
        <p:txBody>
          <a:bodyPr/>
          <a:lstStyle/>
          <a:p>
            <a:r>
              <a:rPr lang="en-US" dirty="0" smtClean="0"/>
              <a:t>© wiwiweb.de, Ruediger Heyden, August 2017, 28</a:t>
            </a:r>
            <a:endParaRPr lang="en-US" dirty="0"/>
          </a:p>
        </p:txBody>
      </p:sp>
      <p:pic>
        <p:nvPicPr>
          <p:cNvPr id="8" name="Grafik 7"/>
          <p:cNvPicPr>
            <a:picLocks noChangeAspect="1"/>
          </p:cNvPicPr>
          <p:nvPr/>
        </p:nvPicPr>
        <p:blipFill>
          <a:blip r:embed="rId4"/>
          <a:stretch>
            <a:fillRect/>
          </a:stretch>
        </p:blipFill>
        <p:spPr>
          <a:xfrm>
            <a:off x="3686956" y="1181334"/>
            <a:ext cx="2209800" cy="2066925"/>
          </a:xfrm>
          <a:prstGeom prst="rect">
            <a:avLst/>
          </a:prstGeom>
        </p:spPr>
      </p:pic>
    </p:spTree>
    <p:extLst>
      <p:ext uri="{BB962C8B-B14F-4D97-AF65-F5344CB8AC3E}">
        <p14:creationId xmlns:p14="http://schemas.microsoft.com/office/powerpoint/2010/main" val="407214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a:t>
            </a:r>
            <a:r>
              <a:rPr lang="de-DE" sz="2400" dirty="0" smtClean="0">
                <a:latin typeface="Calibri" panose="020F0502020204030204" pitchFamily="34" charset="0"/>
                <a:cs typeface="Calibri" panose="020F0502020204030204" pitchFamily="34" charset="0"/>
              </a:rPr>
              <a:t>Ziele und Aufgaben der betrieblichen Funktionen: Produktion</a:t>
            </a:r>
            <a:r>
              <a:rPr lang="de-DE" sz="2400" dirty="0" smtClean="0">
                <a:solidFill>
                  <a:srgbClr val="0070C0"/>
                </a:solidFill>
                <a:latin typeface="Calibri" panose="020F0502020204030204" pitchFamily="34" charset="0"/>
                <a:cs typeface="Calibri" panose="020F0502020204030204" pitchFamily="34" charset="0"/>
              </a:rPr>
              <a:t> </a:t>
            </a:r>
            <a:endParaRPr lang="en-US" sz="2400" dirty="0">
              <a:solidFill>
                <a:srgbClr val="0070C0"/>
              </a:solidFill>
              <a:latin typeface="Calibri" panose="020F0502020204030204" pitchFamily="34" charset="0"/>
              <a:cs typeface="Calibri" panose="020F0502020204030204" pitchFamily="34" charset="0"/>
            </a:endParaRPr>
          </a:p>
        </p:txBody>
      </p:sp>
      <p:sp>
        <p:nvSpPr>
          <p:cNvPr id="3" name="Inhaltsplatzhalter 2"/>
          <p:cNvSpPr>
            <a:spLocks noGrp="1"/>
          </p:cNvSpPr>
          <p:nvPr>
            <p:ph idx="4294967295"/>
          </p:nvPr>
        </p:nvSpPr>
        <p:spPr>
          <a:xfrm>
            <a:off x="825500" y="1202448"/>
            <a:ext cx="10515600" cy="4830052"/>
          </a:xfrm>
          <a:prstGeom prst="rect">
            <a:avLst/>
          </a:prstGeom>
        </p:spPr>
        <p:txBody>
          <a:bodyPr>
            <a:normAutofit/>
          </a:bodyPr>
          <a:lstStyle/>
          <a:p>
            <a:pPr marL="0" indent="0">
              <a:buNone/>
            </a:pPr>
            <a:r>
              <a:rPr lang="de-DE" sz="1800" b="1" u="sng" dirty="0" smtClean="0">
                <a:latin typeface="Calibri" panose="020F0502020204030204" pitchFamily="34" charset="0"/>
                <a:cs typeface="Calibri" panose="020F0502020204030204" pitchFamily="34" charset="0"/>
              </a:rPr>
              <a:t>Produktion</a:t>
            </a:r>
          </a:p>
          <a:p>
            <a:pPr marL="0" indent="0">
              <a:buNone/>
            </a:pPr>
            <a:endParaRPr lang="de-DE" sz="1800" dirty="0" smtClean="0">
              <a:latin typeface="Calibri" panose="020F0502020204030204" pitchFamily="34" charset="0"/>
              <a:cs typeface="Calibri" panose="020F0502020204030204" pitchFamily="34" charset="0"/>
            </a:endParaRPr>
          </a:p>
          <a:p>
            <a:pPr marL="0" indent="0">
              <a:buNone/>
            </a:pPr>
            <a:r>
              <a:rPr lang="de-DE" sz="1800" dirty="0" smtClean="0">
                <a:latin typeface="Calibri" panose="020F0502020204030204" pitchFamily="34" charset="0"/>
                <a:cs typeface="Calibri" panose="020F0502020204030204" pitchFamily="34" charset="0"/>
              </a:rPr>
              <a:t>Definition: Der </a:t>
            </a:r>
            <a:r>
              <a:rPr lang="de-DE" sz="1800" dirty="0">
                <a:latin typeface="Calibri" panose="020F0502020204030204" pitchFamily="34" charset="0"/>
                <a:cs typeface="Calibri" panose="020F0502020204030204" pitchFamily="34" charset="0"/>
              </a:rPr>
              <a:t>Begriff der Produktion bezeichnet die Herstellung von Gütern im Allgemeinen. Produziert wird in der </a:t>
            </a:r>
            <a:r>
              <a:rPr lang="de-DE" sz="1800" dirty="0" smtClean="0">
                <a:latin typeface="Calibri" panose="020F0502020204030204" pitchFamily="34" charset="0"/>
                <a:cs typeface="Calibri" panose="020F0502020204030204" pitchFamily="34" charset="0"/>
              </a:rPr>
              <a:t>Industrie, </a:t>
            </a:r>
            <a:r>
              <a:rPr lang="de-DE" sz="1800" dirty="0">
                <a:latin typeface="Calibri" panose="020F0502020204030204" pitchFamily="34" charset="0"/>
                <a:cs typeface="Calibri" panose="020F0502020204030204" pitchFamily="34" charset="0"/>
              </a:rPr>
              <a:t>im Handwerk, in der Land- und Forstwirtschaft und auf künstlerischem Gebiet. </a:t>
            </a:r>
            <a:endParaRPr lang="de-DE" sz="1800" dirty="0" smtClean="0">
              <a:latin typeface="Calibri" panose="020F0502020204030204" pitchFamily="34" charset="0"/>
              <a:cs typeface="Calibri" panose="020F0502020204030204" pitchFamily="34" charset="0"/>
            </a:endParaRPr>
          </a:p>
          <a:p>
            <a:pPr marL="0" indent="0">
              <a:buNone/>
            </a:pPr>
            <a:endParaRPr lang="de-DE" sz="1800" dirty="0">
              <a:latin typeface="Calibri" panose="020F0502020204030204" pitchFamily="34" charset="0"/>
              <a:cs typeface="Calibri" panose="020F0502020204030204" pitchFamily="34" charset="0"/>
            </a:endParaRPr>
          </a:p>
          <a:p>
            <a:pPr marL="0" indent="0">
              <a:buNone/>
            </a:pPr>
            <a:r>
              <a:rPr lang="de-DE" sz="1800" dirty="0" smtClean="0">
                <a:latin typeface="Calibri" panose="020F0502020204030204" pitchFamily="34" charset="0"/>
                <a:cs typeface="Calibri" panose="020F0502020204030204" pitchFamily="34" charset="0"/>
              </a:rPr>
              <a:t>In der Produktion unterscheiden wir heute verschiedene Ziele: </a:t>
            </a:r>
          </a:p>
          <a:p>
            <a:pPr marL="0" indent="0">
              <a:buNone/>
            </a:pPr>
            <a:r>
              <a:rPr lang="de-DE" sz="1800" b="1" dirty="0">
                <a:solidFill>
                  <a:srgbClr val="0070C0"/>
                </a:solidFill>
                <a:latin typeface="Calibri" panose="020F0502020204030204" pitchFamily="34" charset="0"/>
                <a:cs typeface="Calibri" panose="020F0502020204030204" pitchFamily="34" charset="0"/>
              </a:rPr>
              <a:t>-</a:t>
            </a:r>
            <a:r>
              <a:rPr lang="de-DE" sz="1800" b="1" dirty="0" smtClean="0">
                <a:solidFill>
                  <a:srgbClr val="0070C0"/>
                </a:solidFill>
                <a:latin typeface="Calibri" panose="020F0502020204030204" pitchFamily="34" charset="0"/>
                <a:cs typeface="Calibri" panose="020F0502020204030204" pitchFamily="34" charset="0"/>
              </a:rPr>
              <a:t>Sachziel</a:t>
            </a:r>
            <a:r>
              <a:rPr lang="de-DE" sz="1800" dirty="0" smtClean="0">
                <a:latin typeface="Calibri" panose="020F0502020204030204" pitchFamily="34" charset="0"/>
                <a:cs typeface="Calibri" panose="020F0502020204030204" pitchFamily="34" charset="0"/>
              </a:rPr>
              <a:t>: Das Sachziel der Fertigung ist die Gewinnung von Rohstoffen und die Herstellung von Investitions- und Konsumgütern. </a:t>
            </a:r>
          </a:p>
          <a:p>
            <a:pPr marL="0" indent="0">
              <a:buNone/>
            </a:pPr>
            <a:r>
              <a:rPr lang="de-DE" sz="1800" b="1" dirty="0">
                <a:solidFill>
                  <a:srgbClr val="0070C0"/>
                </a:solidFill>
                <a:latin typeface="Calibri" panose="020F0502020204030204" pitchFamily="34" charset="0"/>
                <a:cs typeface="Calibri" panose="020F0502020204030204" pitchFamily="34" charset="0"/>
              </a:rPr>
              <a:t>-Humanziel</a:t>
            </a:r>
            <a:r>
              <a:rPr lang="de-DE" sz="1800" dirty="0">
                <a:latin typeface="Calibri" panose="020F0502020204030204" pitchFamily="34" charset="0"/>
                <a:cs typeface="Calibri" panose="020F0502020204030204" pitchFamily="34" charset="0"/>
              </a:rPr>
              <a:t>: Die Beachtung der betrieblichen </a:t>
            </a:r>
            <a:r>
              <a:rPr lang="de-DE" sz="1800" dirty="0" smtClean="0">
                <a:latin typeface="Calibri" panose="020F0502020204030204" pitchFamily="34" charset="0"/>
                <a:cs typeface="Calibri" panose="020F0502020204030204" pitchFamily="34" charset="0"/>
              </a:rPr>
              <a:t>Humananforderungen</a:t>
            </a:r>
          </a:p>
          <a:p>
            <a:pPr marL="0" indent="0">
              <a:buNone/>
            </a:pPr>
            <a:r>
              <a:rPr lang="de-DE" sz="1800" b="1" dirty="0" smtClean="0">
                <a:solidFill>
                  <a:srgbClr val="0070C0"/>
                </a:solidFill>
                <a:latin typeface="Calibri" panose="020F0502020204030204" pitchFamily="34" charset="0"/>
                <a:cs typeface="Calibri" panose="020F0502020204030204" pitchFamily="34" charset="0"/>
              </a:rPr>
              <a:t>-</a:t>
            </a:r>
            <a:r>
              <a:rPr lang="de-DE" sz="1800" b="1" dirty="0" err="1" smtClean="0">
                <a:solidFill>
                  <a:srgbClr val="0070C0"/>
                </a:solidFill>
                <a:latin typeface="Calibri" panose="020F0502020204030204" pitchFamily="34" charset="0"/>
                <a:cs typeface="Calibri" panose="020F0502020204030204" pitchFamily="34" charset="0"/>
              </a:rPr>
              <a:t>Wertziel</a:t>
            </a:r>
            <a:r>
              <a:rPr lang="de-DE" sz="1800" dirty="0" smtClean="0">
                <a:latin typeface="Calibri" panose="020F0502020204030204" pitchFamily="34" charset="0"/>
                <a:cs typeface="Calibri" panose="020F0502020204030204" pitchFamily="34" charset="0"/>
              </a:rPr>
              <a:t>: darunter versteht man die Hervorbringung von wirtschaftlichen Ereignissen, gemessen am Erfolg des Unternehmens.  (-&gt; „Wirtschaftlichkeitsprinzip“ oder auch „Ökonomisches Prinzip“)</a:t>
            </a:r>
          </a:p>
          <a:p>
            <a:pPr marL="0" indent="0">
              <a:buNone/>
            </a:pPr>
            <a:endParaRPr lang="de-DE" sz="1800" dirty="0" smtClean="0">
              <a:latin typeface="Calibri" panose="020F0502020204030204" pitchFamily="34" charset="0"/>
              <a:cs typeface="Calibri" panose="020F0502020204030204" pitchFamily="34" charset="0"/>
            </a:endParaRPr>
          </a:p>
          <a:p>
            <a:pPr marL="0" indent="0">
              <a:buNone/>
            </a:pPr>
            <a:r>
              <a:rPr lang="de-DE" sz="1800" dirty="0" smtClean="0">
                <a:latin typeface="Calibri" panose="020F0502020204030204" pitchFamily="34" charset="0"/>
                <a:cs typeface="Calibri" panose="020F0502020204030204" pitchFamily="34" charset="0"/>
              </a:rPr>
              <a:t>Weitere Ziele können sein: Produktivität ( = Output / Input ), Arbeitsplatzerhaltung, </a:t>
            </a:r>
          </a:p>
          <a:p>
            <a:pPr marL="0" indent="0">
              <a:buNone/>
            </a:pPr>
            <a:r>
              <a:rPr lang="de-DE" sz="1800" dirty="0">
                <a:latin typeface="Calibri" panose="020F0502020204030204" pitchFamily="34" charset="0"/>
                <a:cs typeface="Calibri" panose="020F0502020204030204" pitchFamily="34" charset="0"/>
              </a:rPr>
              <a:t>	</a:t>
            </a:r>
            <a:r>
              <a:rPr lang="de-DE" sz="1800" dirty="0" smtClean="0">
                <a:latin typeface="Calibri" panose="020F0502020204030204" pitchFamily="34" charset="0"/>
                <a:cs typeface="Calibri" panose="020F0502020204030204" pitchFamily="34" charset="0"/>
              </a:rPr>
              <a:t>Produktionskostensenkung usw.  </a:t>
            </a:r>
            <a:endParaRPr lang="en-US" sz="1800" dirty="0">
              <a:latin typeface="Calibri" panose="020F0502020204030204" pitchFamily="34" charset="0"/>
              <a:cs typeface="Calibri" panose="020F0502020204030204" pitchFamily="34" charset="0"/>
            </a:endParaRPr>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pic>
        <p:nvPicPr>
          <p:cNvPr id="8" name="Grafik 7"/>
          <p:cNvPicPr>
            <a:picLocks noChangeAspect="1"/>
          </p:cNvPicPr>
          <p:nvPr/>
        </p:nvPicPr>
        <p:blipFill>
          <a:blip r:embed="rId4"/>
          <a:stretch>
            <a:fillRect/>
          </a:stretch>
        </p:blipFill>
        <p:spPr>
          <a:xfrm>
            <a:off x="10008075" y="4714875"/>
            <a:ext cx="2143125" cy="2143125"/>
          </a:xfrm>
          <a:prstGeom prst="rect">
            <a:avLst/>
          </a:prstGeom>
        </p:spPr>
      </p:pic>
      <p:sp>
        <p:nvSpPr>
          <p:cNvPr id="9" name="Fußzeilenplatzhalter 4"/>
          <p:cNvSpPr txBox="1">
            <a:spLocks/>
          </p:cNvSpPr>
          <p:nvPr/>
        </p:nvSpPr>
        <p:spPr>
          <a:xfrm>
            <a:off x="2794000" y="6356349"/>
            <a:ext cx="5816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alibri" panose="020F0502020204030204" pitchFamily="34" charset="0"/>
                <a:cs typeface="Calibri" panose="020F0502020204030204" pitchFamily="34" charset="0"/>
              </a:rPr>
              <a:t>© wiwiweb.de, Ruediger Heyden, August 2017, 2</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1074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dirty="0" smtClean="0"/>
              <a:t>Ziele und Aufgaben der betrieblichen Funktionen:</a:t>
            </a:r>
            <a:br>
              <a:rPr lang="de-DE" sz="3200" dirty="0" smtClean="0"/>
            </a:br>
            <a:r>
              <a:rPr lang="de-DE" sz="3200" dirty="0" smtClean="0"/>
              <a:t>Controlling</a:t>
            </a:r>
            <a:r>
              <a:rPr lang="de-DE" sz="3200" dirty="0" smtClean="0">
                <a:solidFill>
                  <a:srgbClr val="0070C0"/>
                </a:solidFill>
              </a:rPr>
              <a:t> </a:t>
            </a:r>
            <a:endParaRPr lang="en-US" sz="3200" dirty="0">
              <a:solidFill>
                <a:srgbClr val="0070C0"/>
              </a:solidFill>
            </a:endParaRPr>
          </a:p>
        </p:txBody>
      </p:sp>
      <p:sp>
        <p:nvSpPr>
          <p:cNvPr id="3" name="Inhaltsplatzhalter 2"/>
          <p:cNvSpPr>
            <a:spLocks noGrp="1"/>
          </p:cNvSpPr>
          <p:nvPr>
            <p:ph idx="4294967295"/>
          </p:nvPr>
        </p:nvSpPr>
        <p:spPr>
          <a:xfrm>
            <a:off x="838200" y="1430594"/>
            <a:ext cx="11049000" cy="4351338"/>
          </a:xfrm>
          <a:prstGeom prst="rect">
            <a:avLst/>
          </a:prstGeom>
        </p:spPr>
        <p:txBody>
          <a:bodyPr>
            <a:noAutofit/>
          </a:bodyPr>
          <a:lstStyle/>
          <a:p>
            <a:pPr marL="0" indent="0">
              <a:buNone/>
            </a:pPr>
            <a:r>
              <a:rPr lang="de-DE" sz="1800" b="1" u="sng" dirty="0" smtClean="0"/>
              <a:t>Controlling</a:t>
            </a:r>
          </a:p>
          <a:p>
            <a:pPr marL="0" indent="0">
              <a:buNone/>
            </a:pPr>
            <a:endParaRPr lang="de-DE" sz="1800" dirty="0" smtClean="0"/>
          </a:p>
          <a:p>
            <a:pPr marL="0" indent="0">
              <a:buNone/>
            </a:pPr>
            <a:r>
              <a:rPr lang="de-DE" sz="1800" b="1" dirty="0" smtClean="0"/>
              <a:t>Steuerung</a:t>
            </a:r>
            <a:endParaRPr lang="de-DE" sz="1800" dirty="0"/>
          </a:p>
          <a:p>
            <a:pPr marL="0" indent="0">
              <a:buNone/>
            </a:pPr>
            <a:r>
              <a:rPr lang="de-DE" sz="1800" dirty="0"/>
              <a:t>Unter Steuerung versteht man das </a:t>
            </a:r>
            <a:r>
              <a:rPr lang="de-DE" sz="1800" dirty="0">
                <a:solidFill>
                  <a:srgbClr val="0070C0"/>
                </a:solidFill>
              </a:rPr>
              <a:t>zielorientierte</a:t>
            </a:r>
            <a:r>
              <a:rPr lang="de-DE" sz="1800" dirty="0"/>
              <a:t> </a:t>
            </a:r>
            <a:r>
              <a:rPr lang="de-DE" sz="1800" dirty="0">
                <a:solidFill>
                  <a:srgbClr val="0070C0"/>
                </a:solidFill>
              </a:rPr>
              <a:t>und systematische </a:t>
            </a:r>
            <a:r>
              <a:rPr lang="de-DE" sz="1800" dirty="0"/>
              <a:t>Festlegen </a:t>
            </a:r>
            <a:r>
              <a:rPr lang="de-DE" sz="1800" dirty="0" smtClean="0"/>
              <a:t>von Aktivitäten </a:t>
            </a:r>
            <a:r>
              <a:rPr lang="de-DE" sz="1800" dirty="0"/>
              <a:t>um die Zielvorgaben zu erreichen.</a:t>
            </a:r>
          </a:p>
          <a:p>
            <a:pPr marL="0" indent="0">
              <a:buNone/>
            </a:pPr>
            <a:r>
              <a:rPr lang="de-DE" sz="1800" dirty="0"/>
              <a:t>• Laufende Beobachtung der Planziele</a:t>
            </a:r>
          </a:p>
          <a:p>
            <a:pPr marL="0" indent="0">
              <a:buNone/>
            </a:pPr>
            <a:r>
              <a:rPr lang="de-DE" sz="1800" dirty="0"/>
              <a:t>• Erkennen von Abweichungen durch laufende Soll-Ist-Vergleiche und Einleiten von Gegensteuerungsmaßnahmen</a:t>
            </a:r>
          </a:p>
          <a:p>
            <a:pPr marL="0" indent="0">
              <a:buNone/>
            </a:pPr>
            <a:r>
              <a:rPr lang="de-DE" sz="1800" dirty="0"/>
              <a:t>• Laufende Berichterstattung</a:t>
            </a:r>
          </a:p>
          <a:p>
            <a:pPr marL="0" indent="0">
              <a:buNone/>
            </a:pPr>
            <a:r>
              <a:rPr lang="de-DE" sz="1800" dirty="0"/>
              <a:t>• Zahlenmäßige Analyse zur Vorbereitung von Entscheidungen</a:t>
            </a:r>
          </a:p>
          <a:p>
            <a:pPr marL="0" indent="0">
              <a:buNone/>
            </a:pPr>
            <a:r>
              <a:rPr lang="de-DE" sz="1800" dirty="0"/>
              <a:t>• Entscheidungsunterstützung</a:t>
            </a:r>
          </a:p>
          <a:p>
            <a:pPr marL="0" indent="0">
              <a:buNone/>
            </a:pPr>
            <a:r>
              <a:rPr lang="de-DE" sz="1800" dirty="0"/>
              <a:t>• </a:t>
            </a:r>
            <a:r>
              <a:rPr lang="de-DE" sz="1800" dirty="0" smtClean="0"/>
              <a:t>Innovationsmotor</a:t>
            </a:r>
            <a:endParaRPr lang="de-DE" sz="18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628900" y="6356350"/>
            <a:ext cx="5524500" cy="365125"/>
          </a:xfrm>
          <a:prstGeom prst="rect">
            <a:avLst/>
          </a:prstGeom>
        </p:spPr>
        <p:txBody>
          <a:bodyPr/>
          <a:lstStyle/>
          <a:p>
            <a:r>
              <a:rPr lang="en-US" dirty="0" smtClean="0"/>
              <a:t>© wiwiweb.de, Ruediger Heyden, August 2017, 29</a:t>
            </a:r>
            <a:endParaRPr lang="en-US" dirty="0"/>
          </a:p>
        </p:txBody>
      </p:sp>
      <p:pic>
        <p:nvPicPr>
          <p:cNvPr id="7" name="Grafik 6"/>
          <p:cNvPicPr>
            <a:picLocks noChangeAspect="1"/>
          </p:cNvPicPr>
          <p:nvPr/>
        </p:nvPicPr>
        <p:blipFill>
          <a:blip r:embed="rId4"/>
          <a:stretch>
            <a:fillRect/>
          </a:stretch>
        </p:blipFill>
        <p:spPr>
          <a:xfrm>
            <a:off x="8778875" y="4714875"/>
            <a:ext cx="2143125" cy="2143125"/>
          </a:xfrm>
          <a:prstGeom prst="rect">
            <a:avLst/>
          </a:prstGeom>
        </p:spPr>
      </p:pic>
    </p:spTree>
    <p:extLst>
      <p:ext uri="{BB962C8B-B14F-4D97-AF65-F5344CB8AC3E}">
        <p14:creationId xmlns:p14="http://schemas.microsoft.com/office/powerpoint/2010/main" val="373382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Controlling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69742" y="1304925"/>
            <a:ext cx="11049000" cy="4351338"/>
          </a:xfrm>
          <a:prstGeom prst="rect">
            <a:avLst/>
          </a:prstGeom>
        </p:spPr>
        <p:txBody>
          <a:bodyPr>
            <a:normAutofit fontScale="92500" lnSpcReduction="10000"/>
          </a:bodyPr>
          <a:lstStyle/>
          <a:p>
            <a:pPr marL="0" indent="0">
              <a:buNone/>
            </a:pPr>
            <a:r>
              <a:rPr lang="de-DE" sz="1900" b="1" u="sng" dirty="0" smtClean="0"/>
              <a:t>Controlling</a:t>
            </a:r>
          </a:p>
          <a:p>
            <a:pPr marL="0" indent="0">
              <a:buNone/>
            </a:pPr>
            <a:endParaRPr lang="de-DE" sz="1900" b="1" u="sng" dirty="0" smtClean="0"/>
          </a:p>
          <a:p>
            <a:pPr marL="0" indent="0">
              <a:buNone/>
            </a:pPr>
            <a:r>
              <a:rPr lang="de-DE" sz="1900" b="1" dirty="0"/>
              <a:t>Information</a:t>
            </a:r>
          </a:p>
          <a:p>
            <a:pPr marL="0" indent="0">
              <a:buNone/>
            </a:pPr>
            <a:r>
              <a:rPr lang="de-DE" sz="1900" dirty="0"/>
              <a:t>• Konzeptionieren und Installieren eines aussagekräftigen Informationssystems, </a:t>
            </a:r>
            <a:r>
              <a:rPr lang="de-DE" sz="1900" dirty="0" smtClean="0"/>
              <a:t>das </a:t>
            </a:r>
            <a:r>
              <a:rPr lang="de-DE" sz="1900" dirty="0"/>
              <a:t>eine zielgerichtete Führung der Einrichtung gewährleistet</a:t>
            </a:r>
          </a:p>
          <a:p>
            <a:pPr marL="0" indent="0">
              <a:buNone/>
            </a:pPr>
            <a:r>
              <a:rPr lang="de-DE" sz="1900" dirty="0" smtClean="0"/>
              <a:t>• </a:t>
            </a:r>
            <a:r>
              <a:rPr lang="de-DE" sz="1900" dirty="0"/>
              <a:t>Umgestaltung des Rechnungswesens entsprechend der Zielsetzung des </a:t>
            </a:r>
            <a:r>
              <a:rPr lang="de-DE" sz="1900" dirty="0" smtClean="0"/>
              <a:t>Controllings</a:t>
            </a:r>
            <a:endParaRPr lang="de-DE" sz="1900" dirty="0"/>
          </a:p>
          <a:p>
            <a:pPr marL="0" indent="0">
              <a:buNone/>
            </a:pPr>
            <a:r>
              <a:rPr lang="de-DE" sz="1900" dirty="0"/>
              <a:t>• Aufbau verantwortungsbezogener Kontrolleinheiten</a:t>
            </a:r>
          </a:p>
          <a:p>
            <a:pPr marL="0" indent="0">
              <a:buNone/>
            </a:pPr>
            <a:r>
              <a:rPr lang="de-DE" sz="1900" dirty="0"/>
              <a:t>• Aufbau einer aussagekräftigen Kostenrechnung</a:t>
            </a:r>
          </a:p>
          <a:p>
            <a:pPr marL="0" indent="0">
              <a:buNone/>
            </a:pPr>
            <a:r>
              <a:rPr lang="de-DE" sz="1900" dirty="0"/>
              <a:t>• Ermittlung von Kostensätzen sowie Information zu Preisgrenzen</a:t>
            </a:r>
          </a:p>
          <a:p>
            <a:pPr marL="0" indent="0">
              <a:buNone/>
            </a:pPr>
            <a:r>
              <a:rPr lang="de-DE" sz="1900" dirty="0"/>
              <a:t>• Schaffung eines Kennzahlensystems mit externen </a:t>
            </a:r>
            <a:r>
              <a:rPr lang="de-DE" sz="1900" dirty="0" smtClean="0"/>
              <a:t>Vergleichszahlen (-&gt;Benchmarking)</a:t>
            </a:r>
            <a:endParaRPr lang="de-DE" sz="1900" dirty="0"/>
          </a:p>
          <a:p>
            <a:pPr marL="0" indent="0">
              <a:buNone/>
            </a:pPr>
            <a:r>
              <a:rPr lang="de-DE" sz="1900" dirty="0"/>
              <a:t>• Ermittlung von Schwachstellen</a:t>
            </a:r>
          </a:p>
          <a:p>
            <a:pPr marL="0" indent="0">
              <a:buNone/>
            </a:pPr>
            <a:r>
              <a:rPr lang="de-DE" sz="1900" dirty="0"/>
              <a:t>• Aufbau eines aussagefähigen Berichtswesens für die einzelnen Bereiche</a:t>
            </a:r>
          </a:p>
          <a:p>
            <a:pPr marL="0" indent="0">
              <a:buNone/>
            </a:pPr>
            <a:r>
              <a:rPr lang="de-DE" sz="1900" dirty="0"/>
              <a:t>• Sonderermittlungen (Investitionsrechnungen, Wirtschaftlichkeitsermittlungen, etc.)</a:t>
            </a:r>
          </a:p>
          <a:p>
            <a:pPr marL="0" indent="0">
              <a:buNone/>
            </a:pPr>
            <a:endParaRPr lang="de-DE" sz="1800" dirty="0" smtClean="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819400" y="6356350"/>
            <a:ext cx="5334000" cy="365125"/>
          </a:xfrm>
          <a:prstGeom prst="rect">
            <a:avLst/>
          </a:prstGeom>
        </p:spPr>
        <p:txBody>
          <a:bodyPr/>
          <a:lstStyle/>
          <a:p>
            <a:r>
              <a:rPr lang="en-US" dirty="0" smtClean="0"/>
              <a:t>© wiwiweb.de, Ruediger Heyden, August 2017, 30</a:t>
            </a:r>
            <a:endParaRPr lang="en-US" dirty="0"/>
          </a:p>
        </p:txBody>
      </p:sp>
      <p:pic>
        <p:nvPicPr>
          <p:cNvPr id="7" name="Grafik 6"/>
          <p:cNvPicPr>
            <a:picLocks noChangeAspect="1"/>
          </p:cNvPicPr>
          <p:nvPr/>
        </p:nvPicPr>
        <p:blipFill>
          <a:blip r:embed="rId4"/>
          <a:stretch>
            <a:fillRect/>
          </a:stretch>
        </p:blipFill>
        <p:spPr>
          <a:xfrm>
            <a:off x="9016340" y="4242240"/>
            <a:ext cx="3066175" cy="2296672"/>
          </a:xfrm>
          <a:prstGeom prst="rect">
            <a:avLst/>
          </a:prstGeom>
        </p:spPr>
      </p:pic>
    </p:spTree>
    <p:extLst>
      <p:ext uri="{BB962C8B-B14F-4D97-AF65-F5344CB8AC3E}">
        <p14:creationId xmlns:p14="http://schemas.microsoft.com/office/powerpoint/2010/main" val="2630982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Controlling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1049000" cy="4351338"/>
          </a:xfrm>
          <a:prstGeom prst="rect">
            <a:avLst/>
          </a:prstGeom>
        </p:spPr>
        <p:txBody>
          <a:bodyPr>
            <a:normAutofit/>
          </a:bodyPr>
          <a:lstStyle/>
          <a:p>
            <a:pPr marL="0" indent="0">
              <a:buNone/>
            </a:pPr>
            <a:r>
              <a:rPr lang="de-DE" sz="1900" b="1" u="sng" dirty="0" smtClean="0"/>
              <a:t>Controlling</a:t>
            </a:r>
          </a:p>
          <a:p>
            <a:pPr marL="0" indent="0">
              <a:buNone/>
            </a:pPr>
            <a:endParaRPr lang="de-DE" sz="1800" b="1" dirty="0" smtClean="0"/>
          </a:p>
          <a:p>
            <a:pPr marL="0" indent="0">
              <a:buNone/>
            </a:pPr>
            <a:r>
              <a:rPr lang="de-DE" sz="1800" b="1" dirty="0" smtClean="0"/>
              <a:t>Analyse </a:t>
            </a:r>
            <a:r>
              <a:rPr lang="de-DE" sz="1800" b="1" dirty="0"/>
              <a:t>und Kontrolle</a:t>
            </a:r>
          </a:p>
          <a:p>
            <a:pPr marL="0" indent="0">
              <a:buNone/>
            </a:pPr>
            <a:r>
              <a:rPr lang="de-DE" sz="1800" dirty="0"/>
              <a:t>Unter Analyse und Kontrolle versteht man den Vergleich eines Ist-Zustandes mit dem geplanten Soll-Zustand und gegebenenfalls die Ableitung von erforderlichen Korrekturmaßnahmen.</a:t>
            </a:r>
          </a:p>
          <a:p>
            <a:pPr marL="0" indent="0">
              <a:buNone/>
            </a:pPr>
            <a:endParaRPr lang="de-DE" sz="1800" dirty="0"/>
          </a:p>
          <a:p>
            <a:r>
              <a:rPr lang="de-DE" sz="1800" dirty="0" smtClean="0"/>
              <a:t>Ergebniskontrolle </a:t>
            </a:r>
            <a:r>
              <a:rPr lang="de-DE" sz="1800" dirty="0"/>
              <a:t>(</a:t>
            </a:r>
            <a:r>
              <a:rPr lang="de-DE" sz="1800" dirty="0" smtClean="0"/>
              <a:t>Feststellen und </a:t>
            </a:r>
            <a:r>
              <a:rPr lang="de-DE" sz="1800" dirty="0"/>
              <a:t>Überprüfen der </a:t>
            </a:r>
            <a:r>
              <a:rPr lang="de-DE" sz="1800" dirty="0" smtClean="0"/>
              <a:t>Ergebnisse) </a:t>
            </a:r>
          </a:p>
          <a:p>
            <a:r>
              <a:rPr lang="de-DE" sz="1800" dirty="0" smtClean="0"/>
              <a:t>Feststellen </a:t>
            </a:r>
            <a:r>
              <a:rPr lang="de-DE" sz="1800" dirty="0"/>
              <a:t>von Abweichungen und Ursachen</a:t>
            </a:r>
          </a:p>
          <a:p>
            <a:r>
              <a:rPr lang="de-DE" sz="1800" dirty="0" smtClean="0"/>
              <a:t>Durchsprechen </a:t>
            </a:r>
            <a:r>
              <a:rPr lang="de-DE" sz="1800" dirty="0"/>
              <a:t>der Ergebnisse der Abweichungsanalyse mit den </a:t>
            </a:r>
            <a:r>
              <a:rPr lang="de-DE" sz="1800" dirty="0" smtClean="0"/>
              <a:t>Verantwortlichen </a:t>
            </a:r>
            <a:r>
              <a:rPr lang="de-DE" sz="1800" dirty="0"/>
              <a:t>(Planungskontrolle)</a:t>
            </a:r>
          </a:p>
          <a:p>
            <a:r>
              <a:rPr lang="de-DE" sz="1800" dirty="0" smtClean="0"/>
              <a:t>Erarbeitung </a:t>
            </a:r>
            <a:r>
              <a:rPr lang="de-DE" sz="1800" dirty="0"/>
              <a:t>von Alternativen bei Nichterreichen der Ziele</a:t>
            </a:r>
          </a:p>
          <a:p>
            <a:pPr marL="0" indent="0">
              <a:buNone/>
            </a:pPr>
            <a:endParaRPr lang="de-DE" sz="1800" dirty="0" smtClean="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149600" y="6356350"/>
            <a:ext cx="5003800" cy="365125"/>
          </a:xfrm>
          <a:prstGeom prst="rect">
            <a:avLst/>
          </a:prstGeom>
        </p:spPr>
        <p:txBody>
          <a:bodyPr/>
          <a:lstStyle/>
          <a:p>
            <a:r>
              <a:rPr lang="en-US" dirty="0" smtClean="0"/>
              <a:t>© wiwiweb.de, Ruediger Heyden, August 2017, 31</a:t>
            </a:r>
            <a:endParaRPr lang="en-US" dirty="0"/>
          </a:p>
        </p:txBody>
      </p:sp>
      <p:pic>
        <p:nvPicPr>
          <p:cNvPr id="7" name="Grafik 6"/>
          <p:cNvPicPr>
            <a:picLocks noChangeAspect="1"/>
          </p:cNvPicPr>
          <p:nvPr/>
        </p:nvPicPr>
        <p:blipFill>
          <a:blip r:embed="rId4"/>
          <a:stretch>
            <a:fillRect/>
          </a:stretch>
        </p:blipFill>
        <p:spPr>
          <a:xfrm>
            <a:off x="3537679" y="1024705"/>
            <a:ext cx="1665511" cy="1926373"/>
          </a:xfrm>
          <a:prstGeom prst="rect">
            <a:avLst/>
          </a:prstGeom>
        </p:spPr>
      </p:pic>
    </p:spTree>
    <p:extLst>
      <p:ext uri="{BB962C8B-B14F-4D97-AF65-F5344CB8AC3E}">
        <p14:creationId xmlns:p14="http://schemas.microsoft.com/office/powerpoint/2010/main" val="1680046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Controlling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430594"/>
            <a:ext cx="10515600" cy="4351338"/>
          </a:xfrm>
          <a:prstGeom prst="rect">
            <a:avLst/>
          </a:prstGeom>
        </p:spPr>
        <p:txBody>
          <a:bodyPr>
            <a:normAutofit/>
          </a:bodyPr>
          <a:lstStyle/>
          <a:p>
            <a:pPr marL="0" indent="0">
              <a:buNone/>
            </a:pPr>
            <a:endParaRPr lang="de-DE" sz="2000" u="sng" dirty="0" smtClean="0"/>
          </a:p>
          <a:p>
            <a:pPr marL="0" indent="0">
              <a:buNone/>
            </a:pPr>
            <a:r>
              <a:rPr lang="de-DE" sz="1800" b="1" u="sng" dirty="0" smtClean="0"/>
              <a:t>Controlling</a:t>
            </a:r>
          </a:p>
          <a:p>
            <a:pPr marL="0" indent="0">
              <a:buNone/>
            </a:pPr>
            <a:endParaRPr lang="de-DE" sz="1800" dirty="0" smtClean="0"/>
          </a:p>
          <a:p>
            <a:pPr marL="0" indent="0">
              <a:buNone/>
            </a:pPr>
            <a:r>
              <a:rPr lang="de-DE" sz="1800" dirty="0"/>
              <a:t>Im Rahmen des Controllings gibt es Unterschiede zwischen dem </a:t>
            </a:r>
            <a:r>
              <a:rPr lang="de-DE" sz="1800" dirty="0">
                <a:solidFill>
                  <a:srgbClr val="0070C0"/>
                </a:solidFill>
              </a:rPr>
              <a:t>strategischen und dem operativen Controlling</a:t>
            </a:r>
            <a:r>
              <a:rPr lang="de-DE" sz="1800" dirty="0"/>
              <a:t>. </a:t>
            </a:r>
            <a:endParaRPr lang="de-DE" sz="1800" dirty="0" smtClean="0"/>
          </a:p>
          <a:p>
            <a:pPr marL="0" indent="0">
              <a:buNone/>
            </a:pPr>
            <a:r>
              <a:rPr lang="de-DE" sz="1800" dirty="0" smtClean="0"/>
              <a:t>Das </a:t>
            </a:r>
            <a:r>
              <a:rPr lang="de-DE" sz="1800" dirty="0"/>
              <a:t>strategische Controlling befasst sich mit der langfristigen Planung und dauerhaften Sicherung der Einrichtung durch ein </a:t>
            </a:r>
            <a:r>
              <a:rPr lang="de-DE" sz="1800" dirty="0" smtClean="0"/>
              <a:t>Frühwarnsystem </a:t>
            </a:r>
            <a:r>
              <a:rPr lang="de-DE" sz="1800" dirty="0"/>
              <a:t>(Informationssystem). Die Erarbeitung von langfristigen Konzepten ist Aufgabe des strategischen Controllings. </a:t>
            </a:r>
            <a:endParaRPr lang="de-DE" sz="1800" dirty="0" smtClean="0"/>
          </a:p>
          <a:p>
            <a:pPr marL="0" indent="0">
              <a:buNone/>
            </a:pPr>
            <a:r>
              <a:rPr lang="de-DE" sz="1800" dirty="0" smtClean="0"/>
              <a:t>Das </a:t>
            </a:r>
            <a:r>
              <a:rPr lang="de-DE" sz="1800" dirty="0"/>
              <a:t>operative Controlling befasst sich mit der kurz- und mittelfristigen Planung, mit der Aufstellung von Budgets sowie mit dem Sammeln und Bereitstellen von Informationen über die gegenwärtige Situation.</a:t>
            </a:r>
          </a:p>
          <a:p>
            <a:pPr marL="0" indent="0">
              <a:buNone/>
            </a:pPr>
            <a:r>
              <a:rPr lang="de-DE" sz="2000" dirty="0"/>
              <a:t> </a:t>
            </a:r>
          </a:p>
          <a:p>
            <a:pPr marL="0" indent="0">
              <a:buNone/>
            </a:pPr>
            <a:r>
              <a:rPr lang="de-DE" sz="2000" dirty="0" smtClean="0"/>
              <a:t>	</a:t>
            </a:r>
            <a:r>
              <a:rPr lang="de-DE" dirty="0" smtClean="0"/>
              <a:t/>
            </a:r>
            <a:br>
              <a:rPr lang="de-DE" dirty="0" smtClean="0"/>
            </a:b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136900" y="6356350"/>
            <a:ext cx="5016500" cy="365125"/>
          </a:xfrm>
          <a:prstGeom prst="rect">
            <a:avLst/>
          </a:prstGeom>
        </p:spPr>
        <p:txBody>
          <a:bodyPr/>
          <a:lstStyle/>
          <a:p>
            <a:r>
              <a:rPr lang="en-US" dirty="0" smtClean="0"/>
              <a:t>© wiwiweb.de, Ruediger Heyden, August 2017, 32</a:t>
            </a:r>
            <a:endParaRPr lang="en-US" dirty="0"/>
          </a:p>
        </p:txBody>
      </p:sp>
    </p:spTree>
    <p:extLst>
      <p:ext uri="{BB962C8B-B14F-4D97-AF65-F5344CB8AC3E}">
        <p14:creationId xmlns:p14="http://schemas.microsoft.com/office/powerpoint/2010/main" val="3349166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Controlling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a:bodyPr>
          <a:lstStyle/>
          <a:p>
            <a:pPr marL="0" indent="0">
              <a:buNone/>
            </a:pPr>
            <a:endParaRPr lang="de-DE" sz="2000" u="sng" dirty="0" smtClean="0"/>
          </a:p>
          <a:p>
            <a:pPr marL="0" indent="0">
              <a:buNone/>
            </a:pPr>
            <a:r>
              <a:rPr lang="de-DE" sz="1900" b="1" u="sng" dirty="0" smtClean="0"/>
              <a:t>Lernerfolgskontrolle</a:t>
            </a:r>
          </a:p>
          <a:p>
            <a:pPr marL="0" indent="0">
              <a:buNone/>
            </a:pPr>
            <a:endParaRPr lang="de-DE" sz="1900" dirty="0" smtClean="0"/>
          </a:p>
          <a:p>
            <a:pPr marL="0" indent="0">
              <a:buNone/>
            </a:pPr>
            <a:r>
              <a:rPr lang="de-DE" sz="2000" dirty="0"/>
              <a:t>Aufgaben</a:t>
            </a:r>
          </a:p>
          <a:p>
            <a:pPr marL="0" indent="0">
              <a:buNone/>
            </a:pPr>
            <a:r>
              <a:rPr lang="de-DE" sz="2000" dirty="0"/>
              <a:t>1.  Definieren Sie den Begriff Controlling.</a:t>
            </a:r>
          </a:p>
          <a:p>
            <a:pPr marL="0" indent="0">
              <a:buNone/>
            </a:pPr>
            <a:r>
              <a:rPr lang="de-DE" sz="2000" dirty="0" smtClean="0"/>
              <a:t>	</a:t>
            </a:r>
            <a:r>
              <a:rPr lang="de-DE" dirty="0" smtClean="0"/>
              <a:t/>
            </a:r>
            <a:br>
              <a:rPr lang="de-DE" dirty="0" smtClean="0"/>
            </a:b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187700" y="6356350"/>
            <a:ext cx="4965700" cy="365125"/>
          </a:xfrm>
          <a:prstGeom prst="rect">
            <a:avLst/>
          </a:prstGeom>
        </p:spPr>
        <p:txBody>
          <a:bodyPr/>
          <a:lstStyle/>
          <a:p>
            <a:r>
              <a:rPr lang="en-US" dirty="0" smtClean="0"/>
              <a:t>© wiwiweb.de, Ruediger Heyden, August 2017, 33</a:t>
            </a:r>
            <a:endParaRPr lang="en-US" dirty="0"/>
          </a:p>
        </p:txBody>
      </p:sp>
      <p:pic>
        <p:nvPicPr>
          <p:cNvPr id="7" name="Grafik 6"/>
          <p:cNvPicPr>
            <a:picLocks noChangeAspect="1"/>
          </p:cNvPicPr>
          <p:nvPr/>
        </p:nvPicPr>
        <p:blipFill>
          <a:blip r:embed="rId4"/>
          <a:stretch>
            <a:fillRect/>
          </a:stretch>
        </p:blipFill>
        <p:spPr>
          <a:xfrm>
            <a:off x="-1" y="4951881"/>
            <a:ext cx="2263515" cy="1906119"/>
          </a:xfrm>
          <a:prstGeom prst="rect">
            <a:avLst/>
          </a:prstGeom>
        </p:spPr>
      </p:pic>
    </p:spTree>
    <p:extLst>
      <p:ext uri="{BB962C8B-B14F-4D97-AF65-F5344CB8AC3E}">
        <p14:creationId xmlns:p14="http://schemas.microsoft.com/office/powerpoint/2010/main" val="2213781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Personal</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a:bodyPr>
          <a:lstStyle/>
          <a:p>
            <a:pPr marL="0" indent="0">
              <a:buNone/>
            </a:pPr>
            <a:endParaRPr lang="de-DE" sz="2000" u="sng" dirty="0" smtClean="0"/>
          </a:p>
          <a:p>
            <a:pPr marL="0" indent="0">
              <a:buNone/>
            </a:pPr>
            <a:r>
              <a:rPr lang="de-DE" sz="1900" b="1" u="sng" dirty="0" smtClean="0"/>
              <a:t>Personal</a:t>
            </a:r>
          </a:p>
          <a:p>
            <a:pPr marL="0" indent="0">
              <a:buNone/>
            </a:pPr>
            <a:r>
              <a:rPr lang="de-DE" sz="1800" dirty="0"/>
              <a:t>Im Rahmen des </a:t>
            </a:r>
            <a:r>
              <a:rPr lang="de-DE" sz="1800" dirty="0" smtClean="0"/>
              <a:t>Personalwesens </a:t>
            </a:r>
            <a:r>
              <a:rPr lang="de-DE" sz="1800" dirty="0"/>
              <a:t>werden folgende Teilbereiche unterschieden: die Beschaffung, die </a:t>
            </a:r>
            <a:r>
              <a:rPr lang="de-DE" sz="1800" dirty="0" smtClean="0"/>
              <a:t>Ausbildung</a:t>
            </a:r>
            <a:r>
              <a:rPr lang="de-DE" sz="1800" dirty="0"/>
              <a:t>, der </a:t>
            </a:r>
            <a:r>
              <a:rPr lang="de-DE" sz="1800" dirty="0" smtClean="0"/>
              <a:t>Einsatz</a:t>
            </a:r>
            <a:r>
              <a:rPr lang="de-DE" sz="1800" dirty="0"/>
              <a:t>, die Entlohnung </a:t>
            </a:r>
            <a:r>
              <a:rPr lang="de-DE" sz="1800" dirty="0" smtClean="0"/>
              <a:t>sowie </a:t>
            </a:r>
            <a:r>
              <a:rPr lang="de-DE" sz="1800" dirty="0"/>
              <a:t>die sonstige Betreuung des </a:t>
            </a:r>
            <a:r>
              <a:rPr lang="de-DE" sz="1800" dirty="0" smtClean="0"/>
              <a:t>Personals.</a:t>
            </a:r>
          </a:p>
          <a:p>
            <a:pPr marL="0" indent="0">
              <a:buNone/>
            </a:pPr>
            <a:endParaRPr lang="de-DE" sz="1800" dirty="0"/>
          </a:p>
          <a:p>
            <a:pPr marL="0" indent="0">
              <a:buNone/>
            </a:pPr>
            <a:r>
              <a:rPr lang="de-DE" sz="1800" b="1" dirty="0" smtClean="0">
                <a:solidFill>
                  <a:srgbClr val="0070C0"/>
                </a:solidFill>
              </a:rPr>
              <a:t>Wirtschaftliche Ziele des Personalwesens: </a:t>
            </a:r>
            <a:endParaRPr lang="de-DE" sz="1800" b="1" dirty="0">
              <a:solidFill>
                <a:srgbClr val="0070C0"/>
              </a:solidFill>
            </a:endParaRPr>
          </a:p>
          <a:p>
            <a:pPr marL="0" indent="0">
              <a:buNone/>
            </a:pPr>
            <a:r>
              <a:rPr lang="de-DE" sz="1800" dirty="0"/>
              <a:t>• Senkung der für das beschäftigte Personal anfallenden Personalkosten</a:t>
            </a:r>
          </a:p>
          <a:p>
            <a:pPr marL="0" indent="0">
              <a:buNone/>
            </a:pPr>
            <a:r>
              <a:rPr lang="de-DE" sz="1800" dirty="0"/>
              <a:t>• Senkung der Personalkosten durch Abbau nicht zwingend nötiger Stellen</a:t>
            </a:r>
          </a:p>
          <a:p>
            <a:pPr marL="0" indent="0">
              <a:buNone/>
            </a:pPr>
            <a:r>
              <a:rPr lang="de-DE" sz="1800" dirty="0"/>
              <a:t>• Qualifikationsbezogener Einsatz der Mitarbeiter</a:t>
            </a:r>
          </a:p>
          <a:p>
            <a:pPr marL="0" indent="0">
              <a:buNone/>
            </a:pPr>
            <a:r>
              <a:rPr lang="de-DE" sz="1800" dirty="0"/>
              <a:t>• Steigerung der Mitarbeiterleistungen durch Verbesserung des </a:t>
            </a:r>
            <a:r>
              <a:rPr lang="de-DE" sz="1800" dirty="0" smtClean="0"/>
              <a:t>Leistungsprozesses</a:t>
            </a:r>
            <a:endParaRPr lang="de-DE" sz="1800" dirty="0"/>
          </a:p>
          <a:p>
            <a:pPr marL="0" indent="0">
              <a:buNone/>
            </a:pPr>
            <a:r>
              <a:rPr lang="de-DE" sz="1800" dirty="0"/>
              <a:t>• Nutzung der Kreativität und Erfahrung der Mitarbeiter im Leistungsprozess</a:t>
            </a:r>
          </a:p>
          <a:p>
            <a:pPr marL="0" indent="0">
              <a:buNone/>
            </a:pPr>
            <a:endParaRPr lang="de-DE" sz="1800" dirty="0"/>
          </a:p>
          <a:p>
            <a:pPr marL="0" indent="0">
              <a:buNone/>
            </a:pPr>
            <a:endParaRPr lang="en-US" sz="18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251200" y="6356350"/>
            <a:ext cx="4902200" cy="365125"/>
          </a:xfrm>
          <a:prstGeom prst="rect">
            <a:avLst/>
          </a:prstGeom>
        </p:spPr>
        <p:txBody>
          <a:bodyPr/>
          <a:lstStyle/>
          <a:p>
            <a:r>
              <a:rPr lang="en-US" dirty="0" smtClean="0"/>
              <a:t>© wiwiweb.de, Ruediger Heyden, August 2017, 34</a:t>
            </a:r>
            <a:endParaRPr lang="en-US" dirty="0"/>
          </a:p>
        </p:txBody>
      </p:sp>
      <p:pic>
        <p:nvPicPr>
          <p:cNvPr id="7" name="Grafik 6"/>
          <p:cNvPicPr>
            <a:picLocks noChangeAspect="1"/>
          </p:cNvPicPr>
          <p:nvPr/>
        </p:nvPicPr>
        <p:blipFill>
          <a:blip r:embed="rId4"/>
          <a:stretch>
            <a:fillRect/>
          </a:stretch>
        </p:blipFill>
        <p:spPr>
          <a:xfrm>
            <a:off x="3896662" y="1162844"/>
            <a:ext cx="3829050" cy="1190625"/>
          </a:xfrm>
          <a:prstGeom prst="rect">
            <a:avLst/>
          </a:prstGeom>
        </p:spPr>
      </p:pic>
    </p:spTree>
    <p:extLst>
      <p:ext uri="{BB962C8B-B14F-4D97-AF65-F5344CB8AC3E}">
        <p14:creationId xmlns:p14="http://schemas.microsoft.com/office/powerpoint/2010/main" val="3828525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Personal</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fontScale="92500" lnSpcReduction="10000"/>
          </a:bodyPr>
          <a:lstStyle/>
          <a:p>
            <a:pPr marL="0" indent="0">
              <a:buNone/>
            </a:pPr>
            <a:endParaRPr lang="de-DE" sz="2000" u="sng" dirty="0" smtClean="0"/>
          </a:p>
          <a:p>
            <a:pPr marL="0" indent="0">
              <a:buNone/>
            </a:pPr>
            <a:r>
              <a:rPr lang="de-DE" sz="1900" b="1" u="sng" dirty="0" smtClean="0"/>
              <a:t>Personal</a:t>
            </a:r>
          </a:p>
          <a:p>
            <a:pPr marL="0" indent="0">
              <a:buNone/>
            </a:pPr>
            <a:endParaRPr lang="de-DE" sz="1900" dirty="0" smtClean="0"/>
          </a:p>
          <a:p>
            <a:pPr marL="0" indent="0">
              <a:buNone/>
            </a:pPr>
            <a:r>
              <a:rPr lang="de-DE" sz="1900" b="1" dirty="0" smtClean="0">
                <a:solidFill>
                  <a:srgbClr val="0070C0"/>
                </a:solidFill>
              </a:rPr>
              <a:t>Soziale Ziele des Personalwesens:</a:t>
            </a:r>
          </a:p>
          <a:p>
            <a:pPr marL="0" indent="0">
              <a:buNone/>
            </a:pPr>
            <a:endParaRPr lang="de-DE" sz="1900" dirty="0"/>
          </a:p>
          <a:p>
            <a:pPr marL="0" indent="0">
              <a:buNone/>
            </a:pPr>
            <a:r>
              <a:rPr lang="de-DE" sz="1900" dirty="0"/>
              <a:t>• Arbeitsplatzgestaltung</a:t>
            </a:r>
          </a:p>
          <a:p>
            <a:pPr marL="0" indent="0">
              <a:buNone/>
            </a:pPr>
            <a:r>
              <a:rPr lang="de-DE" sz="1900" dirty="0"/>
              <a:t>• Arbeitszeitgestaltung</a:t>
            </a:r>
          </a:p>
          <a:p>
            <a:pPr marL="0" indent="0">
              <a:buNone/>
            </a:pPr>
            <a:r>
              <a:rPr lang="de-DE" sz="1900" dirty="0"/>
              <a:t>• Personalentlohnung</a:t>
            </a:r>
          </a:p>
          <a:p>
            <a:pPr marL="0" indent="0">
              <a:buNone/>
            </a:pPr>
            <a:r>
              <a:rPr lang="de-DE" sz="1900" dirty="0"/>
              <a:t>• Personalentwicklung</a:t>
            </a:r>
          </a:p>
          <a:p>
            <a:pPr marL="0" indent="0">
              <a:buNone/>
            </a:pPr>
            <a:r>
              <a:rPr lang="de-DE" sz="1900" dirty="0"/>
              <a:t>• Personalführung</a:t>
            </a:r>
          </a:p>
          <a:p>
            <a:pPr marL="0" indent="0">
              <a:buNone/>
            </a:pPr>
            <a:r>
              <a:rPr lang="de-DE" sz="2000" dirty="0" smtClean="0"/>
              <a:t>	</a:t>
            </a:r>
            <a:r>
              <a:rPr lang="de-DE" dirty="0" smtClean="0"/>
              <a:t/>
            </a:r>
            <a:br>
              <a:rPr lang="de-DE" dirty="0" smtClean="0"/>
            </a:b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124200" y="6356350"/>
            <a:ext cx="5029200" cy="365125"/>
          </a:xfrm>
          <a:prstGeom prst="rect">
            <a:avLst/>
          </a:prstGeom>
        </p:spPr>
        <p:txBody>
          <a:bodyPr/>
          <a:lstStyle/>
          <a:p>
            <a:r>
              <a:rPr lang="en-US" dirty="0" smtClean="0"/>
              <a:t>© wiwiweb.de, Ruediger Heyden, August 2017, 35</a:t>
            </a:r>
            <a:endParaRPr lang="en-US" dirty="0"/>
          </a:p>
        </p:txBody>
      </p:sp>
      <p:pic>
        <p:nvPicPr>
          <p:cNvPr id="7" name="Grafik 6"/>
          <p:cNvPicPr>
            <a:picLocks noChangeAspect="1"/>
          </p:cNvPicPr>
          <p:nvPr/>
        </p:nvPicPr>
        <p:blipFill>
          <a:blip r:embed="rId4"/>
          <a:stretch>
            <a:fillRect/>
          </a:stretch>
        </p:blipFill>
        <p:spPr>
          <a:xfrm>
            <a:off x="5180116" y="1690688"/>
            <a:ext cx="3742235" cy="2568471"/>
          </a:xfrm>
          <a:prstGeom prst="rect">
            <a:avLst/>
          </a:prstGeom>
        </p:spPr>
      </p:pic>
    </p:spTree>
    <p:extLst>
      <p:ext uri="{BB962C8B-B14F-4D97-AF65-F5344CB8AC3E}">
        <p14:creationId xmlns:p14="http://schemas.microsoft.com/office/powerpoint/2010/main" val="4272249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Personal</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12799" y="1403546"/>
            <a:ext cx="11138941" cy="4351338"/>
          </a:xfrm>
          <a:prstGeom prst="rect">
            <a:avLst/>
          </a:prstGeom>
        </p:spPr>
        <p:txBody>
          <a:bodyPr>
            <a:normAutofit fontScale="92500" lnSpcReduction="10000"/>
          </a:bodyPr>
          <a:lstStyle/>
          <a:p>
            <a:pPr marL="0" indent="0">
              <a:buNone/>
            </a:pPr>
            <a:r>
              <a:rPr lang="de-DE" sz="1900" b="1" u="sng" dirty="0" smtClean="0"/>
              <a:t>Personal</a:t>
            </a:r>
            <a:endParaRPr lang="de-DE" sz="1900" dirty="0" smtClean="0"/>
          </a:p>
          <a:p>
            <a:pPr marL="0" indent="0">
              <a:buNone/>
            </a:pPr>
            <a:r>
              <a:rPr lang="de-DE" sz="2000" b="1" dirty="0" smtClean="0"/>
              <a:t>Die </a:t>
            </a:r>
            <a:r>
              <a:rPr lang="de-DE" sz="2000" b="1" dirty="0"/>
              <a:t>Kernaufgaben des Personalwesens sind:</a:t>
            </a:r>
          </a:p>
          <a:p>
            <a:pPr marL="0" indent="0">
              <a:buNone/>
            </a:pPr>
            <a:r>
              <a:rPr lang="de-DE" sz="2000" dirty="0"/>
              <a:t>• Personalplanung: Planung des Personalbedarfs, der Personalbeschaffung, </a:t>
            </a:r>
            <a:r>
              <a:rPr lang="de-DE" sz="2000" dirty="0" smtClean="0"/>
              <a:t>der Personalentwicklung </a:t>
            </a:r>
            <a:r>
              <a:rPr lang="de-DE" sz="2000" dirty="0"/>
              <a:t>und des Personaleinsatzes</a:t>
            </a:r>
          </a:p>
          <a:p>
            <a:pPr marL="0" indent="0">
              <a:buNone/>
            </a:pPr>
            <a:r>
              <a:rPr lang="de-DE" sz="2000" dirty="0"/>
              <a:t>• Personalbeschaffung: Beschaffung von benötigten Mitarbeitern (intern/extern)</a:t>
            </a:r>
          </a:p>
          <a:p>
            <a:pPr marL="0" indent="0">
              <a:buNone/>
            </a:pPr>
            <a:r>
              <a:rPr lang="de-DE" sz="2000" dirty="0"/>
              <a:t>• Personaleinsatz: Wo soll der Mitarbeiter wann arbeiten</a:t>
            </a:r>
            <a:r>
              <a:rPr lang="de-DE" sz="2000" dirty="0" smtClean="0"/>
              <a:t>?</a:t>
            </a:r>
          </a:p>
          <a:p>
            <a:pPr marL="0" indent="0">
              <a:buNone/>
            </a:pPr>
            <a:r>
              <a:rPr lang="de-DE" sz="2000" dirty="0"/>
              <a:t>• Personalentlohnung: Lohn- und Gehaltsfindung, Sozialleistungen</a:t>
            </a:r>
          </a:p>
          <a:p>
            <a:pPr marL="0" indent="0">
              <a:buNone/>
            </a:pPr>
            <a:r>
              <a:rPr lang="de-DE" sz="2000" dirty="0"/>
              <a:t>• Personalentwicklung: Verbesserung der Mitarbeiterqualifikationen (</a:t>
            </a:r>
            <a:r>
              <a:rPr lang="de-DE" sz="2000" dirty="0" smtClean="0"/>
              <a:t>Personalbildung </a:t>
            </a:r>
            <a:r>
              <a:rPr lang="de-DE" sz="2000" dirty="0"/>
              <a:t>und </a:t>
            </a:r>
            <a:r>
              <a:rPr lang="de-DE" sz="2000" dirty="0" smtClean="0"/>
              <a:t>-förderung</a:t>
            </a:r>
            <a:r>
              <a:rPr lang="de-DE" sz="2000" dirty="0"/>
              <a:t>)</a:t>
            </a:r>
          </a:p>
          <a:p>
            <a:pPr marL="0" indent="0">
              <a:buNone/>
            </a:pPr>
            <a:r>
              <a:rPr lang="de-DE" sz="2000" dirty="0"/>
              <a:t>• Personalfreistellung: Abbau von überschüssigem </a:t>
            </a:r>
            <a:r>
              <a:rPr lang="de-DE" sz="2000" dirty="0" smtClean="0"/>
              <a:t>Personal</a:t>
            </a:r>
          </a:p>
          <a:p>
            <a:pPr marL="0" indent="0">
              <a:buNone/>
            </a:pPr>
            <a:r>
              <a:rPr lang="de-DE" sz="2000" dirty="0"/>
              <a:t>• Personalcontrolling: Steuerung und Kontrolle von Personalkosten und </a:t>
            </a:r>
            <a:r>
              <a:rPr lang="de-DE" sz="2000" dirty="0" smtClean="0"/>
              <a:t>Aufgaben</a:t>
            </a:r>
            <a:endParaRPr lang="de-DE" sz="2000" dirty="0"/>
          </a:p>
          <a:p>
            <a:pPr marL="0" indent="0">
              <a:buNone/>
            </a:pPr>
            <a:r>
              <a:rPr lang="de-DE" sz="2000" dirty="0"/>
              <a:t>• Personalbeurteilung: Erstellen eines Beurteilungssystems, </a:t>
            </a:r>
            <a:r>
              <a:rPr lang="de-DE" sz="2000" dirty="0" smtClean="0"/>
              <a:t>Arbeitszeugnisse</a:t>
            </a:r>
          </a:p>
          <a:p>
            <a:pPr marL="0" indent="0">
              <a:buNone/>
            </a:pPr>
            <a:r>
              <a:rPr lang="de-DE" sz="2000" dirty="0"/>
              <a:t>• Personalverwaltung</a:t>
            </a:r>
            <a:r>
              <a:rPr lang="de-DE" sz="2000" dirty="0" smtClean="0"/>
              <a:t>: Durchführung von administrativen Aufgaben im Personalbereich </a:t>
            </a: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162300" y="6356350"/>
            <a:ext cx="4991100" cy="365125"/>
          </a:xfrm>
          <a:prstGeom prst="rect">
            <a:avLst/>
          </a:prstGeom>
        </p:spPr>
        <p:txBody>
          <a:bodyPr/>
          <a:lstStyle/>
          <a:p>
            <a:r>
              <a:rPr lang="en-US" dirty="0" smtClean="0"/>
              <a:t>© wiwiweb.de, Ruediger Heyden, August 2017, 36</a:t>
            </a:r>
            <a:endParaRPr lang="en-US" dirty="0"/>
          </a:p>
        </p:txBody>
      </p:sp>
    </p:spTree>
    <p:extLst>
      <p:ext uri="{BB962C8B-B14F-4D97-AF65-F5344CB8AC3E}">
        <p14:creationId xmlns:p14="http://schemas.microsoft.com/office/powerpoint/2010/main" val="409884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Personal</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a:bodyPr>
          <a:lstStyle/>
          <a:p>
            <a:pPr marL="0" indent="0">
              <a:buNone/>
            </a:pPr>
            <a:endParaRPr lang="de-DE" sz="2000" u="sng" dirty="0" smtClean="0"/>
          </a:p>
          <a:p>
            <a:pPr marL="0" indent="0">
              <a:buNone/>
            </a:pPr>
            <a:r>
              <a:rPr lang="de-DE" sz="1800" b="1" u="sng" dirty="0" smtClean="0"/>
              <a:t>Lernerfolgskontrolle</a:t>
            </a:r>
          </a:p>
          <a:p>
            <a:pPr marL="0" indent="0">
              <a:buNone/>
            </a:pPr>
            <a:endParaRPr lang="de-DE" sz="1800" dirty="0" smtClean="0"/>
          </a:p>
          <a:p>
            <a:pPr marL="0" indent="0">
              <a:buNone/>
            </a:pPr>
            <a:r>
              <a:rPr lang="de-DE" sz="1800" dirty="0"/>
              <a:t>Aufgaben</a:t>
            </a:r>
          </a:p>
          <a:p>
            <a:pPr marL="0" indent="0">
              <a:buNone/>
            </a:pPr>
            <a:r>
              <a:rPr lang="de-DE" sz="1800" dirty="0"/>
              <a:t>1.  Nennen Sie die Ziele des Personalwesens und beschreiben Sie einen </a:t>
            </a:r>
            <a:r>
              <a:rPr lang="de-DE" sz="1800" dirty="0" smtClean="0"/>
              <a:t>möglichen Zielkonflikt</a:t>
            </a:r>
            <a:r>
              <a:rPr lang="de-DE" sz="1800" dirty="0"/>
              <a:t>.</a:t>
            </a:r>
          </a:p>
          <a:p>
            <a:pPr marL="0" indent="0">
              <a:buNone/>
            </a:pPr>
            <a:r>
              <a:rPr lang="de-DE" sz="1800" dirty="0"/>
              <a:t>2.  Was sind die wichtigsten Aufgaben des Personalwesens</a:t>
            </a:r>
            <a:r>
              <a:rPr lang="de-DE" sz="1800" dirty="0" smtClean="0"/>
              <a:t>?</a:t>
            </a:r>
            <a:endParaRPr lang="de-DE" sz="18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73400" y="6356350"/>
            <a:ext cx="5080000" cy="365125"/>
          </a:xfrm>
          <a:prstGeom prst="rect">
            <a:avLst/>
          </a:prstGeom>
        </p:spPr>
        <p:txBody>
          <a:bodyPr/>
          <a:lstStyle/>
          <a:p>
            <a:r>
              <a:rPr lang="en-US" dirty="0" smtClean="0"/>
              <a:t>© wiwiweb.de, Ruediger Heyden, August 2017, 37</a:t>
            </a:r>
            <a:endParaRPr lang="en-US" dirty="0"/>
          </a:p>
        </p:txBody>
      </p:sp>
      <p:pic>
        <p:nvPicPr>
          <p:cNvPr id="7" name="Grafik 6"/>
          <p:cNvPicPr>
            <a:picLocks noChangeAspect="1"/>
          </p:cNvPicPr>
          <p:nvPr/>
        </p:nvPicPr>
        <p:blipFill>
          <a:blip r:embed="rId4"/>
          <a:stretch>
            <a:fillRect/>
          </a:stretch>
        </p:blipFill>
        <p:spPr>
          <a:xfrm>
            <a:off x="0" y="4949787"/>
            <a:ext cx="2261812" cy="1908213"/>
          </a:xfrm>
          <a:prstGeom prst="rect">
            <a:avLst/>
          </a:prstGeom>
        </p:spPr>
      </p:pic>
    </p:spTree>
    <p:extLst>
      <p:ext uri="{BB962C8B-B14F-4D97-AF65-F5344CB8AC3E}">
        <p14:creationId xmlns:p14="http://schemas.microsoft.com/office/powerpoint/2010/main" val="1572026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a:t>
            </a:r>
            <a:br>
              <a:rPr lang="de-DE" sz="2400" dirty="0" smtClean="0"/>
            </a:br>
            <a:r>
              <a:rPr lang="de-DE" sz="2400" dirty="0" smtClean="0"/>
              <a:t>  Zusammenwirken der betrieblichen Funktionen</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fontScale="77500" lnSpcReduction="20000"/>
          </a:bodyPr>
          <a:lstStyle/>
          <a:p>
            <a:pPr marL="0" indent="0">
              <a:buNone/>
            </a:pPr>
            <a:r>
              <a:rPr lang="de-DE" sz="2300" b="1" dirty="0" smtClean="0"/>
              <a:t>Zusammenwirken der betrieblichen Funktionen</a:t>
            </a:r>
          </a:p>
          <a:p>
            <a:pPr marL="0" indent="0">
              <a:buNone/>
            </a:pPr>
            <a:endParaRPr lang="de-DE" sz="2300" dirty="0" smtClean="0"/>
          </a:p>
          <a:p>
            <a:pPr marL="0" indent="0">
              <a:buNone/>
            </a:pPr>
            <a:r>
              <a:rPr lang="de-DE" sz="2300" dirty="0">
                <a:solidFill>
                  <a:srgbClr val="0070C0"/>
                </a:solidFill>
              </a:rPr>
              <a:t>Die Produktion </a:t>
            </a:r>
            <a:r>
              <a:rPr lang="de-DE" sz="2300" dirty="0" smtClean="0">
                <a:solidFill>
                  <a:srgbClr val="0070C0"/>
                </a:solidFill>
              </a:rPr>
              <a:t>(Leistungserstellung</a:t>
            </a:r>
            <a:r>
              <a:rPr lang="de-DE" sz="2300" dirty="0">
                <a:solidFill>
                  <a:srgbClr val="0070C0"/>
                </a:solidFill>
              </a:rPr>
              <a:t>) dient der Herstellung von Produkten. Der Absatz (Leistungsverwertung) hat die Aufgabe, die erstellten </a:t>
            </a:r>
            <a:r>
              <a:rPr lang="de-DE" sz="2300" dirty="0" smtClean="0">
                <a:solidFill>
                  <a:srgbClr val="0070C0"/>
                </a:solidFill>
              </a:rPr>
              <a:t>Leistungen </a:t>
            </a:r>
            <a:r>
              <a:rPr lang="de-DE" sz="2300" dirty="0">
                <a:solidFill>
                  <a:srgbClr val="0070C0"/>
                </a:solidFill>
              </a:rPr>
              <a:t>am Markt gegen Entgelt </a:t>
            </a:r>
            <a:r>
              <a:rPr lang="de-DE" sz="2300" dirty="0" smtClean="0">
                <a:solidFill>
                  <a:srgbClr val="0070C0"/>
                </a:solidFill>
              </a:rPr>
              <a:t>abzusetzen</a:t>
            </a:r>
            <a:r>
              <a:rPr lang="de-DE" sz="2300" dirty="0">
                <a:solidFill>
                  <a:srgbClr val="0070C0"/>
                </a:solidFill>
              </a:rPr>
              <a:t>. Die Logistik sichert die </a:t>
            </a:r>
            <a:r>
              <a:rPr lang="de-DE" sz="2300" dirty="0" smtClean="0">
                <a:solidFill>
                  <a:srgbClr val="0070C0"/>
                </a:solidFill>
              </a:rPr>
              <a:t>Materialbeschaffung </a:t>
            </a:r>
            <a:r>
              <a:rPr lang="de-DE" sz="2300" dirty="0">
                <a:solidFill>
                  <a:srgbClr val="0070C0"/>
                </a:solidFill>
              </a:rPr>
              <a:t>und die Warenauslieferung. Die Finanzierung besorgt das Kapital, das benötigt wird, um die Leistung zu erstellen, und stellt die Liquidität eines Betriebes sicher, damit das Unternehmen solvent bleibt</a:t>
            </a:r>
            <a:r>
              <a:rPr lang="de-DE" sz="2300" dirty="0" smtClean="0">
                <a:solidFill>
                  <a:srgbClr val="0070C0"/>
                </a:solidFill>
              </a:rPr>
              <a:t>.</a:t>
            </a:r>
          </a:p>
          <a:p>
            <a:pPr marL="0" indent="0">
              <a:buNone/>
            </a:pPr>
            <a:r>
              <a:rPr lang="de-DE" sz="2300" dirty="0" smtClean="0">
                <a:solidFill>
                  <a:srgbClr val="0070C0"/>
                </a:solidFill>
              </a:rPr>
              <a:t>Im </a:t>
            </a:r>
            <a:r>
              <a:rPr lang="de-DE" sz="2300" dirty="0">
                <a:solidFill>
                  <a:srgbClr val="0070C0"/>
                </a:solidFill>
              </a:rPr>
              <a:t>Investitionsbereich findet eine </a:t>
            </a:r>
            <a:r>
              <a:rPr lang="de-DE" sz="2300" dirty="0" smtClean="0">
                <a:solidFill>
                  <a:srgbClr val="0070C0"/>
                </a:solidFill>
              </a:rPr>
              <a:t>Überprüfung </a:t>
            </a:r>
            <a:r>
              <a:rPr lang="de-DE" sz="2300" dirty="0">
                <a:solidFill>
                  <a:srgbClr val="0070C0"/>
                </a:solidFill>
              </a:rPr>
              <a:t>der Mittelverwendung statt, um einen optimalen Kapitaleinsatz zu </a:t>
            </a:r>
            <a:r>
              <a:rPr lang="de-DE" sz="2300" dirty="0" smtClean="0">
                <a:solidFill>
                  <a:srgbClr val="0070C0"/>
                </a:solidFill>
              </a:rPr>
              <a:t>gewährleisten</a:t>
            </a:r>
            <a:r>
              <a:rPr lang="de-DE" sz="2300" dirty="0">
                <a:solidFill>
                  <a:srgbClr val="0070C0"/>
                </a:solidFill>
              </a:rPr>
              <a:t>. Das Personalwesen umfasst die Beschaffung, die Betreuung, den Einsatz, Weiterbildung und Entlohnung des Personals. Das Rechnungswesen (</a:t>
            </a:r>
            <a:r>
              <a:rPr lang="de-DE" sz="2300" dirty="0" smtClean="0">
                <a:solidFill>
                  <a:srgbClr val="0070C0"/>
                </a:solidFill>
              </a:rPr>
              <a:t>Informationssystem</a:t>
            </a:r>
            <a:r>
              <a:rPr lang="de-DE" sz="2300" dirty="0">
                <a:solidFill>
                  <a:srgbClr val="0070C0"/>
                </a:solidFill>
              </a:rPr>
              <a:t>) dient zur wirtschaftlichen Steuerung aller Abläufe innerhalb und außerhalb der Unternehmung. Das Controlling unterstützt die Führungsfunktion in ihrer </a:t>
            </a:r>
            <a:r>
              <a:rPr lang="de-DE" sz="2300" dirty="0" smtClean="0">
                <a:solidFill>
                  <a:srgbClr val="0070C0"/>
                </a:solidFill>
              </a:rPr>
              <a:t>Planungs- </a:t>
            </a:r>
            <a:r>
              <a:rPr lang="de-DE" sz="2300" dirty="0">
                <a:solidFill>
                  <a:srgbClr val="0070C0"/>
                </a:solidFill>
              </a:rPr>
              <a:t>und Entscheidungsaufgabe und kontrolliert zukünftige und bereits getätigte Entscheidungen.</a:t>
            </a:r>
          </a:p>
          <a:p>
            <a:pPr marL="0" indent="0">
              <a:buNone/>
            </a:pPr>
            <a:endParaRPr lang="de-DE" sz="2300" dirty="0" smtClean="0">
              <a:solidFill>
                <a:srgbClr val="0070C0"/>
              </a:solidFill>
            </a:endParaRPr>
          </a:p>
          <a:p>
            <a:pPr marL="0" indent="0">
              <a:buNone/>
            </a:pPr>
            <a:r>
              <a:rPr lang="de-DE" sz="2300" dirty="0" smtClean="0">
                <a:solidFill>
                  <a:srgbClr val="0070C0"/>
                </a:solidFill>
              </a:rPr>
              <a:t>Alle </a:t>
            </a:r>
            <a:r>
              <a:rPr lang="de-DE" sz="2300" dirty="0">
                <a:solidFill>
                  <a:srgbClr val="0070C0"/>
                </a:solidFill>
              </a:rPr>
              <a:t>Funktionsbereiche sind gleich wichtig </a:t>
            </a:r>
            <a:r>
              <a:rPr lang="de-DE" sz="2300" dirty="0" smtClean="0">
                <a:solidFill>
                  <a:srgbClr val="0070C0"/>
                </a:solidFill>
              </a:rPr>
              <a:t>(„Organismus“). </a:t>
            </a:r>
            <a:r>
              <a:rPr lang="de-DE" sz="2300" dirty="0">
                <a:solidFill>
                  <a:srgbClr val="0070C0"/>
                </a:solidFill>
              </a:rPr>
              <a:t>Es kann jedoch eine Wandlung der relativen Bedeutung eines Funktionsbereiches in Abhängigkeit von der Entwicklung einer Unternehmung und von der gesamtwirtschaftlichen Situation </a:t>
            </a:r>
            <a:r>
              <a:rPr lang="de-DE" sz="2300" dirty="0" smtClean="0">
                <a:solidFill>
                  <a:srgbClr val="0070C0"/>
                </a:solidFill>
              </a:rPr>
              <a:t>eintreten.</a:t>
            </a:r>
            <a:endParaRPr lang="de-DE" sz="2300" dirty="0">
              <a:solidFill>
                <a:srgbClr val="0070C0"/>
              </a:solidFill>
            </a:endParaRPr>
          </a:p>
          <a:p>
            <a:pPr marL="0" indent="0">
              <a:buNone/>
            </a:pPr>
            <a:r>
              <a:rPr lang="de-DE" sz="2000" dirty="0" smtClean="0"/>
              <a:t>	</a:t>
            </a:r>
            <a:r>
              <a:rPr lang="de-DE" dirty="0" smtClean="0"/>
              <a:t/>
            </a:r>
            <a:br>
              <a:rPr lang="de-DE" dirty="0" smtClean="0"/>
            </a:br>
            <a:endParaRPr lang="en-US"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124200" y="6356350"/>
            <a:ext cx="5029200" cy="365125"/>
          </a:xfrm>
          <a:prstGeom prst="rect">
            <a:avLst/>
          </a:prstGeom>
        </p:spPr>
        <p:txBody>
          <a:bodyPr/>
          <a:lstStyle/>
          <a:p>
            <a:r>
              <a:rPr lang="en-US" dirty="0" smtClean="0"/>
              <a:t>© wiwiweb.de, Ruediger Heyden, August 2017, 38</a:t>
            </a:r>
            <a:endParaRPr lang="en-US" dirty="0"/>
          </a:p>
        </p:txBody>
      </p:sp>
    </p:spTree>
    <p:extLst>
      <p:ext uri="{BB962C8B-B14F-4D97-AF65-F5344CB8AC3E}">
        <p14:creationId xmlns:p14="http://schemas.microsoft.com/office/powerpoint/2010/main" val="2573924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Produktion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175400"/>
            <a:ext cx="10515600" cy="5001563"/>
          </a:xfrm>
          <a:prstGeom prst="rect">
            <a:avLst/>
          </a:prstGeom>
        </p:spPr>
        <p:txBody>
          <a:bodyPr>
            <a:normAutofit/>
          </a:bodyPr>
          <a:lstStyle/>
          <a:p>
            <a:pPr marL="0" indent="0">
              <a:buNone/>
            </a:pPr>
            <a:endParaRPr lang="de-DE" sz="2000" u="sng" dirty="0" smtClean="0"/>
          </a:p>
          <a:p>
            <a:pPr marL="0" indent="0">
              <a:buNone/>
            </a:pPr>
            <a:r>
              <a:rPr lang="de-DE" sz="1800" b="1" dirty="0" smtClean="0">
                <a:solidFill>
                  <a:srgbClr val="0070C0"/>
                </a:solidFill>
              </a:rPr>
              <a:t>Wirtschaftlichkeit = Leistung (€) / Kosten (€)</a:t>
            </a:r>
          </a:p>
          <a:p>
            <a:pPr marL="0" indent="0">
              <a:buNone/>
            </a:pPr>
            <a:endParaRPr lang="de-DE" sz="1800" b="1" u="sng" dirty="0">
              <a:solidFill>
                <a:srgbClr val="0070C0"/>
              </a:solidFill>
            </a:endParaRPr>
          </a:p>
          <a:p>
            <a:pPr marL="0" indent="0">
              <a:buNone/>
            </a:pPr>
            <a:r>
              <a:rPr lang="de-DE" sz="1800" b="1" u="sng" dirty="0" smtClean="0">
                <a:solidFill>
                  <a:srgbClr val="0070C0"/>
                </a:solidFill>
              </a:rPr>
              <a:t>Wirtschaftlichkeitsprinzip („Ökonomisches Prinzip“):</a:t>
            </a:r>
          </a:p>
          <a:p>
            <a:pPr marL="0" indent="0">
              <a:buNone/>
            </a:pPr>
            <a:endParaRPr lang="de-DE" sz="1900" dirty="0" smtClean="0"/>
          </a:p>
          <a:p>
            <a:pPr marL="0" indent="0">
              <a:buNone/>
            </a:pPr>
            <a:endParaRPr lang="de-DE" sz="2000" dirty="0"/>
          </a:p>
          <a:p>
            <a:pPr marL="0" indent="0">
              <a:buNone/>
            </a:pPr>
            <a:r>
              <a:rPr lang="de-DE" sz="2000" dirty="0" smtClean="0"/>
              <a:t>	</a:t>
            </a:r>
            <a:r>
              <a:rPr lang="de-DE" dirty="0" smtClean="0"/>
              <a:t/>
            </a:r>
            <a:br>
              <a:rPr lang="de-DE" dirty="0" smtClean="0"/>
            </a:br>
            <a:endParaRPr lang="en-US" dirty="0"/>
          </a:p>
        </p:txBody>
      </p:sp>
      <p:sp>
        <p:nvSpPr>
          <p:cNvPr id="5" name="Fußzeilenplatzhalter 4"/>
          <p:cNvSpPr>
            <a:spLocks noGrp="1"/>
          </p:cNvSpPr>
          <p:nvPr>
            <p:ph type="ftr" sz="quarter" idx="4294967295"/>
          </p:nvPr>
        </p:nvSpPr>
        <p:spPr>
          <a:xfrm>
            <a:off x="2794000" y="6356349"/>
            <a:ext cx="5816600" cy="365125"/>
          </a:xfrm>
          <a:prstGeom prst="rect">
            <a:avLst/>
          </a:prstGeom>
        </p:spPr>
        <p:txBody>
          <a:bodyPr/>
          <a:lstStyle/>
          <a:p>
            <a:r>
              <a:rPr lang="en-US" dirty="0" smtClean="0">
                <a:latin typeface="Calibri" panose="020F0502020204030204" pitchFamily="34" charset="0"/>
                <a:cs typeface="Calibri" panose="020F0502020204030204" pitchFamily="34" charset="0"/>
              </a:rPr>
              <a:t>© wiwiweb.de, Ruediger Heyden, August 2017, 3</a:t>
            </a:r>
            <a:endParaRPr lang="en-US" dirty="0">
              <a:latin typeface="Calibri" panose="020F0502020204030204" pitchFamily="34" charset="0"/>
              <a:cs typeface="Calibri" panose="020F0502020204030204" pitchFamily="34" charset="0"/>
            </a:endParaRPr>
          </a:p>
        </p:txBody>
      </p:sp>
      <p:pic>
        <p:nvPicPr>
          <p:cNvPr id="7" name="Grafik 6"/>
          <p:cNvPicPr>
            <a:picLocks noChangeAspect="1"/>
          </p:cNvPicPr>
          <p:nvPr/>
        </p:nvPicPr>
        <p:blipFill>
          <a:blip r:embed="rId3"/>
          <a:stretch>
            <a:fillRect/>
          </a:stretch>
        </p:blipFill>
        <p:spPr>
          <a:xfrm>
            <a:off x="1989988" y="2836963"/>
            <a:ext cx="8212024" cy="3474937"/>
          </a:xfrm>
          <a:prstGeom prst="rect">
            <a:avLst/>
          </a:prstGeom>
        </p:spPr>
      </p:pic>
      <p:sp>
        <p:nvSpPr>
          <p:cNvPr id="8" name="Textfeld 7"/>
          <p:cNvSpPr txBox="1"/>
          <p:nvPr/>
        </p:nvSpPr>
        <p:spPr>
          <a:xfrm>
            <a:off x="7342909" y="5942568"/>
            <a:ext cx="2751885" cy="369332"/>
          </a:xfrm>
          <a:prstGeom prst="rect">
            <a:avLst/>
          </a:prstGeom>
          <a:solidFill>
            <a:schemeClr val="bg1"/>
          </a:solidFill>
        </p:spPr>
        <p:txBody>
          <a:bodyPr wrap="square" rtlCol="0">
            <a:spAutoFit/>
          </a:bodyPr>
          <a:lstStyle/>
          <a:p>
            <a:endParaRPr lang="en-US" dirty="0"/>
          </a:p>
        </p:txBody>
      </p:sp>
      <p:pic>
        <p:nvPicPr>
          <p:cNvPr id="9" name="Grafik 8"/>
          <p:cNvPicPr>
            <a:picLocks noChangeAspect="1"/>
          </p:cNvPicPr>
          <p:nvPr/>
        </p:nvPicPr>
        <p:blipFill>
          <a:blip r:embed="rId4"/>
          <a:stretch>
            <a:fillRect/>
          </a:stretch>
        </p:blipFill>
        <p:spPr>
          <a:xfrm>
            <a:off x="9734550" y="0"/>
            <a:ext cx="2457450" cy="1857375"/>
          </a:xfrm>
          <a:prstGeom prst="rect">
            <a:avLst/>
          </a:prstGeom>
        </p:spPr>
      </p:pic>
    </p:spTree>
    <p:extLst>
      <p:ext uri="{BB962C8B-B14F-4D97-AF65-F5344CB8AC3E}">
        <p14:creationId xmlns:p14="http://schemas.microsoft.com/office/powerpoint/2010/main" val="3134896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Lösungen</a:t>
            </a:r>
            <a:endParaRPr lang="en-US" sz="2400" dirty="0">
              <a:solidFill>
                <a:srgbClr val="0070C0"/>
              </a:solidFill>
            </a:endParaRPr>
          </a:p>
        </p:txBody>
      </p:sp>
      <p:sp>
        <p:nvSpPr>
          <p:cNvPr id="3" name="Inhaltsplatzhalter 2"/>
          <p:cNvSpPr>
            <a:spLocks noGrp="1"/>
          </p:cNvSpPr>
          <p:nvPr>
            <p:ph idx="4294967295"/>
          </p:nvPr>
        </p:nvSpPr>
        <p:spPr>
          <a:xfrm>
            <a:off x="678873" y="1430594"/>
            <a:ext cx="11513127" cy="4351338"/>
          </a:xfrm>
          <a:prstGeom prst="rect">
            <a:avLst/>
          </a:prstGeom>
        </p:spPr>
        <p:txBody>
          <a:bodyPr>
            <a:noAutofit/>
          </a:bodyPr>
          <a:lstStyle/>
          <a:p>
            <a:pPr marL="0" indent="0">
              <a:buNone/>
            </a:pPr>
            <a:r>
              <a:rPr lang="de-DE" sz="1800" b="1" dirty="0" smtClean="0"/>
              <a:t>Produktion</a:t>
            </a:r>
          </a:p>
          <a:p>
            <a:pPr marL="0" indent="0">
              <a:buNone/>
            </a:pPr>
            <a:r>
              <a:rPr lang="de-DE" sz="1800" dirty="0"/>
              <a:t>1. Wertziele, </a:t>
            </a:r>
            <a:r>
              <a:rPr lang="de-DE" sz="1800" dirty="0" smtClean="0"/>
              <a:t>Humanziele, Sachziele</a:t>
            </a:r>
            <a:endParaRPr lang="de-DE" sz="1800" dirty="0"/>
          </a:p>
          <a:p>
            <a:pPr marL="0" indent="0">
              <a:buNone/>
            </a:pPr>
            <a:r>
              <a:rPr lang="de-DE" sz="1800" dirty="0"/>
              <a:t>2. Minimalprinzip: ein festgesetztes Ziel mit einem möglichst geringen </a:t>
            </a:r>
            <a:r>
              <a:rPr lang="de-DE" sz="1800" dirty="0" smtClean="0"/>
              <a:t>Mitteleinsatz erreichen</a:t>
            </a:r>
            <a:r>
              <a:rPr lang="de-DE" sz="1800" dirty="0"/>
              <a:t>; </a:t>
            </a:r>
            <a:endParaRPr lang="de-DE" sz="1800" dirty="0" smtClean="0"/>
          </a:p>
          <a:p>
            <a:pPr marL="0" indent="0">
              <a:buNone/>
            </a:pPr>
            <a:r>
              <a:rPr lang="de-DE" sz="1800" dirty="0" smtClean="0"/>
              <a:t>    Maximalprinzip</a:t>
            </a:r>
            <a:r>
              <a:rPr lang="de-DE" sz="1800" dirty="0"/>
              <a:t>: mit einem festen Mitteleinsatz das größtmögliche </a:t>
            </a:r>
            <a:r>
              <a:rPr lang="de-DE" sz="1800" dirty="0" smtClean="0"/>
              <a:t>Ziel erreichen</a:t>
            </a:r>
            <a:endParaRPr lang="de-DE" sz="1800" dirty="0"/>
          </a:p>
          <a:p>
            <a:pPr marL="0" indent="0">
              <a:buNone/>
            </a:pPr>
            <a:r>
              <a:rPr lang="de-DE" sz="1800" dirty="0"/>
              <a:t>3. Wirtschaftlichkeit = Leistung/Kosten</a:t>
            </a:r>
          </a:p>
          <a:p>
            <a:pPr marL="0" indent="0">
              <a:buNone/>
            </a:pPr>
            <a:r>
              <a:rPr lang="de-DE" sz="1800" dirty="0"/>
              <a:t>4</a:t>
            </a:r>
            <a:r>
              <a:rPr lang="de-DE" sz="1800" dirty="0" smtClean="0"/>
              <a:t>. </a:t>
            </a:r>
            <a:r>
              <a:rPr lang="de-DE" sz="1800" dirty="0"/>
              <a:t>Betriebsmittel, Werkstoffe, dispositiver Faktor, ausführende </a:t>
            </a:r>
            <a:r>
              <a:rPr lang="de-DE" sz="1800" dirty="0" smtClean="0"/>
              <a:t>Arbeitskräfte</a:t>
            </a:r>
            <a:endParaRPr lang="de-DE" sz="1800" dirty="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819400" y="6356350"/>
            <a:ext cx="5334000" cy="365125"/>
          </a:xfrm>
          <a:prstGeom prst="rect">
            <a:avLst/>
          </a:prstGeom>
        </p:spPr>
        <p:txBody>
          <a:bodyPr/>
          <a:lstStyle/>
          <a:p>
            <a:r>
              <a:rPr lang="en-US" dirty="0" smtClean="0"/>
              <a:t>© wiwiweb.de, Ruediger Heyden, August 2017, 39</a:t>
            </a:r>
            <a:endParaRPr lang="en-US" dirty="0"/>
          </a:p>
        </p:txBody>
      </p:sp>
      <p:pic>
        <p:nvPicPr>
          <p:cNvPr id="7" name="Grafik 6"/>
          <p:cNvPicPr>
            <a:picLocks noChangeAspect="1"/>
          </p:cNvPicPr>
          <p:nvPr/>
        </p:nvPicPr>
        <p:blipFill>
          <a:blip r:embed="rId4"/>
          <a:stretch>
            <a:fillRect/>
          </a:stretch>
        </p:blipFill>
        <p:spPr>
          <a:xfrm>
            <a:off x="10094795" y="829128"/>
            <a:ext cx="2097206" cy="2276475"/>
          </a:xfrm>
          <a:prstGeom prst="rect">
            <a:avLst/>
          </a:prstGeom>
        </p:spPr>
      </p:pic>
    </p:spTree>
    <p:extLst>
      <p:ext uri="{BB962C8B-B14F-4D97-AF65-F5344CB8AC3E}">
        <p14:creationId xmlns:p14="http://schemas.microsoft.com/office/powerpoint/2010/main" val="3293765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Lösungen</a:t>
            </a:r>
            <a:endParaRPr lang="en-US" sz="2400" dirty="0">
              <a:solidFill>
                <a:srgbClr val="0070C0"/>
              </a:solidFill>
            </a:endParaRPr>
          </a:p>
        </p:txBody>
      </p:sp>
      <p:sp>
        <p:nvSpPr>
          <p:cNvPr id="3" name="Inhaltsplatzhalter 2"/>
          <p:cNvSpPr>
            <a:spLocks noGrp="1"/>
          </p:cNvSpPr>
          <p:nvPr>
            <p:ph idx="4294967295"/>
          </p:nvPr>
        </p:nvSpPr>
        <p:spPr>
          <a:xfrm>
            <a:off x="678873" y="1430594"/>
            <a:ext cx="11513127" cy="4351338"/>
          </a:xfrm>
          <a:prstGeom prst="rect">
            <a:avLst/>
          </a:prstGeom>
        </p:spPr>
        <p:txBody>
          <a:bodyPr>
            <a:noAutofit/>
          </a:bodyPr>
          <a:lstStyle/>
          <a:p>
            <a:pPr marL="0" indent="0">
              <a:buNone/>
            </a:pPr>
            <a:r>
              <a:rPr lang="de-DE" sz="1800" b="1" dirty="0" smtClean="0"/>
              <a:t>Logistik</a:t>
            </a:r>
          </a:p>
          <a:p>
            <a:pPr marL="342900" indent="-342900">
              <a:buAutoNum type="arabicPeriod"/>
            </a:pPr>
            <a:r>
              <a:rPr lang="de-DE" sz="1800" dirty="0" smtClean="0"/>
              <a:t>Siehe Präsentation</a:t>
            </a:r>
          </a:p>
          <a:p>
            <a:pPr marL="0" indent="0">
              <a:buNone/>
            </a:pPr>
            <a:r>
              <a:rPr lang="de-DE" sz="1800" dirty="0" smtClean="0"/>
              <a:t>2</a:t>
            </a:r>
            <a:r>
              <a:rPr lang="de-DE" sz="1800" dirty="0"/>
              <a:t>. Leistungserfüllung, Qualitätssicherung, Kostensenkung</a:t>
            </a:r>
          </a:p>
          <a:p>
            <a:pPr marL="0" indent="0">
              <a:buNone/>
            </a:pPr>
            <a:endParaRPr lang="de-DE" sz="1800" b="1" dirty="0" smtClean="0"/>
          </a:p>
          <a:p>
            <a:pPr marL="0" indent="0">
              <a:buNone/>
            </a:pPr>
            <a:r>
              <a:rPr lang="de-DE" sz="1800" b="1" dirty="0" smtClean="0"/>
              <a:t>Absatz / Marketing</a:t>
            </a:r>
          </a:p>
          <a:p>
            <a:pPr marL="0" indent="0">
              <a:buNone/>
            </a:pPr>
            <a:r>
              <a:rPr lang="de-DE" sz="1800" dirty="0"/>
              <a:t>1</a:t>
            </a:r>
            <a:r>
              <a:rPr lang="de-DE" sz="1800" dirty="0" smtClean="0"/>
              <a:t>. </a:t>
            </a:r>
            <a:r>
              <a:rPr lang="de-DE" sz="1800" dirty="0"/>
              <a:t>Produkt- und Leistungspolitik; Preispolitik, Kommunikationspolitik und </a:t>
            </a:r>
            <a:r>
              <a:rPr lang="de-DE" sz="1800" dirty="0" smtClean="0"/>
              <a:t>Distributionspolitik; Ausführungen </a:t>
            </a:r>
            <a:r>
              <a:rPr lang="de-DE" sz="1800" dirty="0"/>
              <a:t>sind individuell</a:t>
            </a:r>
          </a:p>
          <a:p>
            <a:pPr marL="0" indent="0">
              <a:buNone/>
            </a:pPr>
            <a:r>
              <a:rPr lang="de-DE" sz="1800" dirty="0"/>
              <a:t>2</a:t>
            </a:r>
            <a:r>
              <a:rPr lang="de-DE" sz="1800" dirty="0" smtClean="0"/>
              <a:t>. </a:t>
            </a:r>
            <a:r>
              <a:rPr lang="de-DE" sz="1800" dirty="0"/>
              <a:t>Konsumgütermarketing betrifft den Endverbraucher und ist geprägt von </a:t>
            </a:r>
            <a:r>
              <a:rPr lang="de-DE" sz="1800" dirty="0" smtClean="0"/>
              <a:t>Einzelentscheidungen; Investitionsgütermarketing </a:t>
            </a:r>
            <a:r>
              <a:rPr lang="de-DE" sz="1800" dirty="0"/>
              <a:t>betrifft Unternehmen; die </a:t>
            </a:r>
            <a:r>
              <a:rPr lang="de-DE" sz="1800" dirty="0" smtClean="0"/>
              <a:t>Entscheidungsprozesse sind </a:t>
            </a:r>
            <a:r>
              <a:rPr lang="de-DE" sz="1800" dirty="0"/>
              <a:t>umfangreicher, hohe Beratungsintensität</a:t>
            </a:r>
          </a:p>
          <a:p>
            <a:pPr marL="0" indent="0">
              <a:buNone/>
            </a:pPr>
            <a:endParaRPr lang="de-DE" sz="1800" b="1" dirty="0" smtClean="0"/>
          </a:p>
          <a:p>
            <a:pPr marL="0" indent="0">
              <a:buNone/>
            </a:pPr>
            <a:endParaRPr lang="de-DE" sz="1800" b="1" dirty="0" smtClean="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819400" y="6356350"/>
            <a:ext cx="5334000" cy="365125"/>
          </a:xfrm>
          <a:prstGeom prst="rect">
            <a:avLst/>
          </a:prstGeom>
        </p:spPr>
        <p:txBody>
          <a:bodyPr/>
          <a:lstStyle/>
          <a:p>
            <a:r>
              <a:rPr lang="en-US" dirty="0" smtClean="0"/>
              <a:t>© wiwiweb.de, Ruediger Heyden, August 2017, 40</a:t>
            </a:r>
            <a:endParaRPr lang="en-US" dirty="0"/>
          </a:p>
        </p:txBody>
      </p:sp>
      <p:pic>
        <p:nvPicPr>
          <p:cNvPr id="7" name="Grafik 6"/>
          <p:cNvPicPr>
            <a:picLocks noChangeAspect="1"/>
          </p:cNvPicPr>
          <p:nvPr/>
        </p:nvPicPr>
        <p:blipFill>
          <a:blip r:embed="rId4"/>
          <a:stretch>
            <a:fillRect/>
          </a:stretch>
        </p:blipFill>
        <p:spPr>
          <a:xfrm>
            <a:off x="10094794" y="829128"/>
            <a:ext cx="2097206" cy="2274005"/>
          </a:xfrm>
          <a:prstGeom prst="rect">
            <a:avLst/>
          </a:prstGeom>
        </p:spPr>
      </p:pic>
    </p:spTree>
    <p:extLst>
      <p:ext uri="{BB962C8B-B14F-4D97-AF65-F5344CB8AC3E}">
        <p14:creationId xmlns:p14="http://schemas.microsoft.com/office/powerpoint/2010/main" val="1515396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Lösungen</a:t>
            </a:r>
            <a:endParaRPr lang="en-US" sz="2400" dirty="0">
              <a:solidFill>
                <a:srgbClr val="0070C0"/>
              </a:solidFill>
            </a:endParaRPr>
          </a:p>
        </p:txBody>
      </p:sp>
      <p:sp>
        <p:nvSpPr>
          <p:cNvPr id="3" name="Inhaltsplatzhalter 2"/>
          <p:cNvSpPr>
            <a:spLocks noGrp="1"/>
          </p:cNvSpPr>
          <p:nvPr>
            <p:ph idx="4294967295"/>
          </p:nvPr>
        </p:nvSpPr>
        <p:spPr>
          <a:xfrm>
            <a:off x="678873" y="1175400"/>
            <a:ext cx="11513127" cy="4351338"/>
          </a:xfrm>
          <a:prstGeom prst="rect">
            <a:avLst/>
          </a:prstGeom>
        </p:spPr>
        <p:txBody>
          <a:bodyPr>
            <a:noAutofit/>
          </a:bodyPr>
          <a:lstStyle/>
          <a:p>
            <a:pPr marL="0" indent="0">
              <a:buNone/>
            </a:pPr>
            <a:r>
              <a:rPr lang="de-DE" sz="1800" b="1" dirty="0" smtClean="0"/>
              <a:t>Rechnungswesen</a:t>
            </a:r>
          </a:p>
          <a:p>
            <a:pPr marL="0" indent="0">
              <a:buNone/>
            </a:pPr>
            <a:r>
              <a:rPr lang="de-DE" sz="1800" dirty="0"/>
              <a:t>1. Finanzbuchhaltung, Kosten- und Leistungsrechnung, Controlling, Statistik</a:t>
            </a:r>
          </a:p>
          <a:p>
            <a:pPr marL="0" indent="0">
              <a:buNone/>
            </a:pPr>
            <a:endParaRPr lang="de-DE" sz="1800" dirty="0" smtClean="0"/>
          </a:p>
          <a:p>
            <a:pPr marL="0" indent="0">
              <a:buNone/>
            </a:pPr>
            <a:endParaRPr lang="de-DE" sz="1800" dirty="0"/>
          </a:p>
          <a:p>
            <a:pPr marL="0" indent="0">
              <a:buNone/>
            </a:pPr>
            <a:r>
              <a:rPr lang="de-DE" sz="1800" b="1" dirty="0" smtClean="0"/>
              <a:t>Finanzierung / Investition</a:t>
            </a:r>
          </a:p>
          <a:p>
            <a:pPr marL="0" indent="0">
              <a:buNone/>
            </a:pPr>
            <a:r>
              <a:rPr lang="de-DE" sz="1800" dirty="0"/>
              <a:t>1. Man unterscheidet nach der Art der Investition:</a:t>
            </a:r>
          </a:p>
          <a:p>
            <a:pPr marL="0" indent="0">
              <a:buNone/>
            </a:pPr>
            <a:r>
              <a:rPr lang="de-DE" sz="1800" dirty="0" smtClean="0"/>
              <a:t>	-</a:t>
            </a:r>
            <a:r>
              <a:rPr lang="de-DE" sz="1800" dirty="0"/>
              <a:t>Sachinvestitionen (Maschinen</a:t>
            </a:r>
            <a:r>
              <a:rPr lang="de-DE" sz="1800" dirty="0" smtClean="0"/>
              <a:t>) / - </a:t>
            </a:r>
            <a:r>
              <a:rPr lang="de-DE" sz="1800" dirty="0"/>
              <a:t>Finanzinvestitionen (Beteiligungen)</a:t>
            </a:r>
          </a:p>
          <a:p>
            <a:pPr marL="0" indent="0">
              <a:buNone/>
            </a:pPr>
            <a:r>
              <a:rPr lang="de-DE" sz="1800" dirty="0" smtClean="0"/>
              <a:t>	- </a:t>
            </a:r>
            <a:r>
              <a:rPr lang="de-DE" sz="1800" dirty="0"/>
              <a:t>immaterielle Investitionen (Werbung) und nach dem Anlass der Investition:</a:t>
            </a:r>
          </a:p>
          <a:p>
            <a:pPr marL="0" indent="0">
              <a:buNone/>
            </a:pPr>
            <a:r>
              <a:rPr lang="de-DE" sz="1800" dirty="0" smtClean="0"/>
              <a:t>	- </a:t>
            </a:r>
            <a:r>
              <a:rPr lang="de-DE" sz="1800" dirty="0"/>
              <a:t>Erstinvestitionen (neues Gebäude bei Firmengründung)</a:t>
            </a:r>
          </a:p>
          <a:p>
            <a:pPr marL="0" indent="0">
              <a:buNone/>
            </a:pPr>
            <a:r>
              <a:rPr lang="de-DE" sz="1800" dirty="0" smtClean="0"/>
              <a:t>	- </a:t>
            </a:r>
            <a:r>
              <a:rPr lang="de-DE" sz="1800" dirty="0"/>
              <a:t>Ersatzinvestitionen (defekte Maschine durch eine gleichartige ersetzt)</a:t>
            </a:r>
          </a:p>
          <a:p>
            <a:pPr marL="0" indent="0">
              <a:buNone/>
            </a:pPr>
            <a:r>
              <a:rPr lang="de-DE" sz="1800" dirty="0" smtClean="0"/>
              <a:t>	- </a:t>
            </a:r>
            <a:r>
              <a:rPr lang="de-DE" sz="1800" dirty="0"/>
              <a:t>Erweiterungsinvestitionen (neue zusätzliche Maschinen erhöhen die Kapazität</a:t>
            </a:r>
            <a:r>
              <a:rPr lang="de-DE" sz="1800" dirty="0" smtClean="0"/>
              <a:t>)</a:t>
            </a:r>
            <a:endParaRPr lang="de-DE" sz="1800" dirty="0"/>
          </a:p>
          <a:p>
            <a:pPr marL="0" indent="0">
              <a:buNone/>
            </a:pPr>
            <a:r>
              <a:rPr lang="de-DE" sz="1800" dirty="0"/>
              <a:t>2. Sicherung der Liquidität im Unternehmen, des finanziellen Gleichgewichts, </a:t>
            </a:r>
            <a:r>
              <a:rPr lang="de-DE" sz="1800" dirty="0" smtClean="0"/>
              <a:t>Maximierung der </a:t>
            </a:r>
            <a:r>
              <a:rPr lang="de-DE" sz="1800" dirty="0"/>
              <a:t>Rentabilität</a:t>
            </a:r>
          </a:p>
          <a:p>
            <a:pPr marL="0" indent="0">
              <a:buNone/>
            </a:pPr>
            <a:r>
              <a:rPr lang="de-DE" sz="1800" dirty="0"/>
              <a:t>3. Eigenfinanzierung, Fremdfinanzierung, Außen- und </a:t>
            </a:r>
            <a:r>
              <a:rPr lang="de-DE" sz="1800" dirty="0" smtClean="0"/>
              <a:t>Innenfinanzierung</a:t>
            </a:r>
            <a:r>
              <a:rPr lang="de-DE" sz="1800" dirty="0"/>
              <a:t>.</a:t>
            </a:r>
          </a:p>
          <a:p>
            <a:pPr marL="0" indent="0">
              <a:buNone/>
            </a:pPr>
            <a:endParaRPr lang="de-DE" sz="1800" b="1" dirty="0" smtClean="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2895600" y="6356350"/>
            <a:ext cx="5257800" cy="365125"/>
          </a:xfrm>
          <a:prstGeom prst="rect">
            <a:avLst/>
          </a:prstGeom>
        </p:spPr>
        <p:txBody>
          <a:bodyPr/>
          <a:lstStyle/>
          <a:p>
            <a:r>
              <a:rPr lang="en-US" dirty="0" smtClean="0"/>
              <a:t>© wiwiweb.de, Ruediger Heyden, August 2017, 41</a:t>
            </a:r>
            <a:endParaRPr lang="en-US" dirty="0"/>
          </a:p>
        </p:txBody>
      </p:sp>
      <p:pic>
        <p:nvPicPr>
          <p:cNvPr id="7" name="Grafik 6"/>
          <p:cNvPicPr>
            <a:picLocks noChangeAspect="1"/>
          </p:cNvPicPr>
          <p:nvPr/>
        </p:nvPicPr>
        <p:blipFill>
          <a:blip r:embed="rId4"/>
          <a:stretch>
            <a:fillRect/>
          </a:stretch>
        </p:blipFill>
        <p:spPr>
          <a:xfrm>
            <a:off x="10094794" y="829128"/>
            <a:ext cx="2097206" cy="2274005"/>
          </a:xfrm>
          <a:prstGeom prst="rect">
            <a:avLst/>
          </a:prstGeom>
        </p:spPr>
      </p:pic>
    </p:spTree>
    <p:extLst>
      <p:ext uri="{BB962C8B-B14F-4D97-AF65-F5344CB8AC3E}">
        <p14:creationId xmlns:p14="http://schemas.microsoft.com/office/powerpoint/2010/main" val="1615608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Lösungen</a:t>
            </a:r>
            <a:endParaRPr lang="en-US" sz="2400" dirty="0">
              <a:solidFill>
                <a:srgbClr val="0070C0"/>
              </a:solidFill>
            </a:endParaRPr>
          </a:p>
        </p:txBody>
      </p:sp>
      <p:sp>
        <p:nvSpPr>
          <p:cNvPr id="3" name="Inhaltsplatzhalter 2"/>
          <p:cNvSpPr>
            <a:spLocks noGrp="1"/>
          </p:cNvSpPr>
          <p:nvPr>
            <p:ph idx="4294967295"/>
          </p:nvPr>
        </p:nvSpPr>
        <p:spPr>
          <a:xfrm>
            <a:off x="678873" y="1825625"/>
            <a:ext cx="11513127" cy="4351338"/>
          </a:xfrm>
          <a:prstGeom prst="rect">
            <a:avLst/>
          </a:prstGeom>
        </p:spPr>
        <p:txBody>
          <a:bodyPr>
            <a:noAutofit/>
          </a:bodyPr>
          <a:lstStyle/>
          <a:p>
            <a:pPr marL="0" indent="0">
              <a:buNone/>
            </a:pPr>
            <a:r>
              <a:rPr lang="de-DE" sz="1800" b="1" dirty="0" smtClean="0"/>
              <a:t>Controlling</a:t>
            </a:r>
          </a:p>
          <a:p>
            <a:pPr marL="0" indent="0">
              <a:buNone/>
            </a:pPr>
            <a:r>
              <a:rPr lang="de-DE" sz="1800" dirty="0"/>
              <a:t>1. Controlling ist Planung, Steuerung, Information und Kontrolle</a:t>
            </a:r>
          </a:p>
          <a:p>
            <a:pPr marL="0" indent="0">
              <a:buNone/>
            </a:pPr>
            <a:endParaRPr lang="de-DE" sz="1800" b="1" dirty="0" smtClean="0"/>
          </a:p>
          <a:p>
            <a:pPr marL="0" indent="0">
              <a:buNone/>
            </a:pPr>
            <a:r>
              <a:rPr lang="de-DE" sz="1800" b="1" dirty="0" smtClean="0"/>
              <a:t>Personal</a:t>
            </a:r>
          </a:p>
          <a:p>
            <a:pPr marL="0" indent="0">
              <a:buNone/>
            </a:pPr>
            <a:r>
              <a:rPr lang="de-DE" sz="1800" dirty="0"/>
              <a:t>1. Wirtschaftliche Ziele und soziale Ziele</a:t>
            </a:r>
          </a:p>
          <a:p>
            <a:pPr marL="0" indent="0">
              <a:buNone/>
            </a:pPr>
            <a:r>
              <a:rPr lang="de-DE" sz="1800" dirty="0"/>
              <a:t>2. Kernaufgaben: Personalplanung, -beschaffung, -einsatz, -entlohnung, -entwicklung</a:t>
            </a:r>
            <a:r>
              <a:rPr lang="de-DE" sz="1800" dirty="0" smtClean="0"/>
              <a:t>, -</a:t>
            </a:r>
            <a:r>
              <a:rPr lang="de-DE" sz="1800" dirty="0"/>
              <a:t>freistellung, -verwaltung, -controlling, -beurteilung; </a:t>
            </a:r>
            <a:r>
              <a:rPr lang="de-DE" sz="1800" dirty="0" smtClean="0"/>
              <a:t>Rahmenaufgaben: Personalpolitik </a:t>
            </a:r>
            <a:r>
              <a:rPr lang="de-DE" sz="1800" dirty="0"/>
              <a:t>und Personalorganisation</a:t>
            </a:r>
          </a:p>
          <a:p>
            <a:pPr marL="0" indent="0">
              <a:buNone/>
            </a:pPr>
            <a:endParaRPr lang="de-DE" sz="1800" b="1" dirty="0" smtClean="0"/>
          </a:p>
          <a:p>
            <a:pPr marL="0" indent="0">
              <a:buNone/>
            </a:pPr>
            <a:endParaRPr lang="de-DE" sz="1800" b="1" dirty="0" smtClean="0"/>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073400" y="6356350"/>
            <a:ext cx="5080000" cy="365125"/>
          </a:xfrm>
          <a:prstGeom prst="rect">
            <a:avLst/>
          </a:prstGeom>
        </p:spPr>
        <p:txBody>
          <a:bodyPr/>
          <a:lstStyle/>
          <a:p>
            <a:r>
              <a:rPr lang="en-US" dirty="0" smtClean="0"/>
              <a:t>© wiwiweb.de, Ruediger Heyden, August 2017, 42</a:t>
            </a:r>
            <a:endParaRPr lang="en-US" dirty="0"/>
          </a:p>
        </p:txBody>
      </p:sp>
      <p:pic>
        <p:nvPicPr>
          <p:cNvPr id="7" name="Grafik 6"/>
          <p:cNvPicPr>
            <a:picLocks noChangeAspect="1"/>
          </p:cNvPicPr>
          <p:nvPr/>
        </p:nvPicPr>
        <p:blipFill>
          <a:blip r:embed="rId4"/>
          <a:stretch>
            <a:fillRect/>
          </a:stretch>
        </p:blipFill>
        <p:spPr>
          <a:xfrm>
            <a:off x="10094794" y="829128"/>
            <a:ext cx="2097206" cy="2274005"/>
          </a:xfrm>
          <a:prstGeom prst="rect">
            <a:avLst/>
          </a:prstGeom>
        </p:spPr>
      </p:pic>
    </p:spTree>
    <p:extLst>
      <p:ext uri="{BB962C8B-B14F-4D97-AF65-F5344CB8AC3E}">
        <p14:creationId xmlns:p14="http://schemas.microsoft.com/office/powerpoint/2010/main" val="3537364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Produktion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200" y="1825625"/>
            <a:ext cx="10515600" cy="4351338"/>
          </a:xfrm>
          <a:prstGeom prst="rect">
            <a:avLst/>
          </a:prstGeom>
        </p:spPr>
        <p:txBody>
          <a:bodyPr>
            <a:normAutofit lnSpcReduction="10000"/>
          </a:bodyPr>
          <a:lstStyle/>
          <a:p>
            <a:pPr marL="0" indent="0">
              <a:buNone/>
            </a:pPr>
            <a:endParaRPr lang="de-DE" sz="2000" u="sng" dirty="0" smtClean="0"/>
          </a:p>
          <a:p>
            <a:pPr marL="0" indent="0">
              <a:buNone/>
            </a:pPr>
            <a:r>
              <a:rPr lang="de-DE" sz="1900" b="1" u="sng" dirty="0" smtClean="0">
                <a:solidFill>
                  <a:srgbClr val="0070C0"/>
                </a:solidFill>
                <a:latin typeface="Calibri" panose="020F0502020204030204" pitchFamily="34" charset="0"/>
                <a:cs typeface="Calibri" panose="020F0502020204030204" pitchFamily="34" charset="0"/>
              </a:rPr>
              <a:t>Wirtschaftlichkeitsprinzip („Ökonomisches Prinzip“)</a:t>
            </a:r>
          </a:p>
          <a:p>
            <a:pPr marL="0" indent="0">
              <a:buNone/>
            </a:pPr>
            <a:r>
              <a:rPr lang="de-DE" sz="1900" dirty="0" smtClean="0">
                <a:latin typeface="Calibri" panose="020F0502020204030204" pitchFamily="34" charset="0"/>
                <a:cs typeface="Calibri" panose="020F0502020204030204" pitchFamily="34" charset="0"/>
              </a:rPr>
              <a:t> </a:t>
            </a:r>
          </a:p>
          <a:p>
            <a:pPr marL="0" indent="0">
              <a:buNone/>
            </a:pPr>
            <a:r>
              <a:rPr lang="de-DE" sz="1900" b="1" dirty="0">
                <a:latin typeface="Calibri" panose="020F0502020204030204" pitchFamily="34" charset="0"/>
                <a:cs typeface="Calibri" panose="020F0502020204030204" pitchFamily="34" charset="0"/>
              </a:rPr>
              <a:t>Minimalprinzip Beispiel </a:t>
            </a:r>
            <a:r>
              <a:rPr lang="de-DE" sz="1900" dirty="0">
                <a:latin typeface="Calibri" panose="020F0502020204030204" pitchFamily="34" charset="0"/>
                <a:cs typeface="Calibri" panose="020F0502020204030204" pitchFamily="34" charset="0"/>
              </a:rPr>
              <a:t/>
            </a:r>
            <a:br>
              <a:rPr lang="de-DE" sz="1900" dirty="0">
                <a:latin typeface="Calibri" panose="020F0502020204030204" pitchFamily="34" charset="0"/>
                <a:cs typeface="Calibri" panose="020F0502020204030204" pitchFamily="34" charset="0"/>
              </a:rPr>
            </a:br>
            <a:r>
              <a:rPr lang="de-DE" sz="1900" dirty="0">
                <a:latin typeface="Calibri" panose="020F0502020204030204" pitchFamily="34" charset="0"/>
                <a:cs typeface="Calibri" panose="020F0502020204030204" pitchFamily="34" charset="0"/>
              </a:rPr>
              <a:t>Für die Montage eines Autos (Output) sollen möglichst wenige Arbeitsstunden (Aufwand) anfallen.</a:t>
            </a:r>
            <a:br>
              <a:rPr lang="de-DE" sz="1900" dirty="0">
                <a:latin typeface="Calibri" panose="020F0502020204030204" pitchFamily="34" charset="0"/>
                <a:cs typeface="Calibri" panose="020F0502020204030204" pitchFamily="34" charset="0"/>
              </a:rPr>
            </a:br>
            <a:r>
              <a:rPr lang="de-DE" sz="1900" dirty="0">
                <a:latin typeface="Calibri" panose="020F0502020204030204" pitchFamily="34" charset="0"/>
                <a:cs typeface="Calibri" panose="020F0502020204030204" pitchFamily="34" charset="0"/>
              </a:rPr>
              <a:t>Dem Minimalprinzip kann z.B. durch die Optimierung der Produktionsabläufe bzw. durch eine montagefreundliche Entwicklung des PKW gefolgt werden.</a:t>
            </a:r>
            <a:br>
              <a:rPr lang="de-DE" sz="1900" dirty="0">
                <a:latin typeface="Calibri" panose="020F0502020204030204" pitchFamily="34" charset="0"/>
                <a:cs typeface="Calibri" panose="020F0502020204030204" pitchFamily="34" charset="0"/>
              </a:rPr>
            </a:br>
            <a:r>
              <a:rPr lang="de-DE" sz="1900" dirty="0">
                <a:latin typeface="Calibri" panose="020F0502020204030204" pitchFamily="34" charset="0"/>
                <a:cs typeface="Calibri" panose="020F0502020204030204" pitchFamily="34" charset="0"/>
              </a:rPr>
              <a:t/>
            </a:r>
            <a:br>
              <a:rPr lang="de-DE" sz="1900" dirty="0">
                <a:latin typeface="Calibri" panose="020F0502020204030204" pitchFamily="34" charset="0"/>
                <a:cs typeface="Calibri" panose="020F0502020204030204" pitchFamily="34" charset="0"/>
              </a:rPr>
            </a:br>
            <a:r>
              <a:rPr lang="de-DE" sz="1900" dirty="0">
                <a:latin typeface="Calibri" panose="020F0502020204030204" pitchFamily="34" charset="0"/>
                <a:cs typeface="Calibri" panose="020F0502020204030204" pitchFamily="34" charset="0"/>
              </a:rPr>
              <a:t/>
            </a:r>
            <a:br>
              <a:rPr lang="de-DE" sz="1900" dirty="0">
                <a:latin typeface="Calibri" panose="020F0502020204030204" pitchFamily="34" charset="0"/>
                <a:cs typeface="Calibri" panose="020F0502020204030204" pitchFamily="34" charset="0"/>
              </a:rPr>
            </a:br>
            <a:r>
              <a:rPr lang="de-DE" sz="1900" dirty="0">
                <a:latin typeface="Calibri" panose="020F0502020204030204" pitchFamily="34" charset="0"/>
                <a:cs typeface="Calibri" panose="020F0502020204030204" pitchFamily="34" charset="0"/>
              </a:rPr>
              <a:t/>
            </a:r>
            <a:br>
              <a:rPr lang="de-DE" sz="1900" dirty="0">
                <a:latin typeface="Calibri" panose="020F0502020204030204" pitchFamily="34" charset="0"/>
                <a:cs typeface="Calibri" panose="020F0502020204030204" pitchFamily="34" charset="0"/>
              </a:rPr>
            </a:br>
            <a:r>
              <a:rPr lang="de-DE" sz="1900" b="1" dirty="0">
                <a:latin typeface="Calibri" panose="020F0502020204030204" pitchFamily="34" charset="0"/>
                <a:cs typeface="Calibri" panose="020F0502020204030204" pitchFamily="34" charset="0"/>
              </a:rPr>
              <a:t>Maximalprinzip Beispiel</a:t>
            </a:r>
            <a:r>
              <a:rPr lang="de-DE" sz="1900" dirty="0">
                <a:latin typeface="Calibri" panose="020F0502020204030204" pitchFamily="34" charset="0"/>
                <a:cs typeface="Calibri" panose="020F0502020204030204" pitchFamily="34" charset="0"/>
              </a:rPr>
              <a:t/>
            </a:r>
            <a:br>
              <a:rPr lang="de-DE" sz="1900" dirty="0">
                <a:latin typeface="Calibri" panose="020F0502020204030204" pitchFamily="34" charset="0"/>
                <a:cs typeface="Calibri" panose="020F0502020204030204" pitchFamily="34" charset="0"/>
              </a:rPr>
            </a:br>
            <a:r>
              <a:rPr lang="de-DE" sz="1900" dirty="0">
                <a:latin typeface="Calibri" panose="020F0502020204030204" pitchFamily="34" charset="0"/>
                <a:cs typeface="Calibri" panose="020F0502020204030204" pitchFamily="34" charset="0"/>
              </a:rPr>
              <a:t>Aus 1 ha Ackerfläche (gegebener Einsatzfaktor) soll ein möglichst hoher Output (Weizen) erzeugt werden.</a:t>
            </a:r>
            <a:br>
              <a:rPr lang="de-DE" sz="1900" dirty="0">
                <a:latin typeface="Calibri" panose="020F0502020204030204" pitchFamily="34" charset="0"/>
                <a:cs typeface="Calibri" panose="020F0502020204030204" pitchFamily="34" charset="0"/>
              </a:rPr>
            </a:br>
            <a:r>
              <a:rPr lang="de-DE" sz="1900" dirty="0">
                <a:latin typeface="Calibri" panose="020F0502020204030204" pitchFamily="34" charset="0"/>
                <a:cs typeface="Calibri" panose="020F0502020204030204" pitchFamily="34" charset="0"/>
              </a:rPr>
              <a:t>Dem Maximalprinzip kann z.B. durch den Einsatz von Bewässerung oder Düngemitteln Rechnung getragen werden.</a:t>
            </a:r>
            <a:r>
              <a:rPr lang="de-DE" sz="2000" dirty="0"/>
              <a:t/>
            </a:r>
            <a:br>
              <a:rPr lang="de-DE" sz="2000" dirty="0"/>
            </a:br>
            <a:endParaRPr lang="de-DE" sz="2000" dirty="0" smtClean="0"/>
          </a:p>
          <a:p>
            <a:pPr marL="0" indent="0">
              <a:buNone/>
            </a:pPr>
            <a:endParaRPr lang="de-DE" sz="2000" dirty="0"/>
          </a:p>
        </p:txBody>
      </p:sp>
      <p:sp>
        <p:nvSpPr>
          <p:cNvPr id="5" name="Fußzeilenplatzhalter 4"/>
          <p:cNvSpPr>
            <a:spLocks noGrp="1"/>
          </p:cNvSpPr>
          <p:nvPr>
            <p:ph type="ftr" sz="quarter" idx="4294967295"/>
          </p:nvPr>
        </p:nvSpPr>
        <p:spPr>
          <a:xfrm>
            <a:off x="2768600" y="6356350"/>
            <a:ext cx="5384800" cy="365125"/>
          </a:xfrm>
          <a:prstGeom prst="rect">
            <a:avLst/>
          </a:prstGeom>
        </p:spPr>
        <p:txBody>
          <a:bodyPr/>
          <a:lstStyle/>
          <a:p>
            <a:r>
              <a:rPr lang="en-US" dirty="0" smtClean="0">
                <a:latin typeface="Calibri" panose="020F0502020204030204" pitchFamily="34" charset="0"/>
                <a:cs typeface="Calibri" panose="020F0502020204030204" pitchFamily="34" charset="0"/>
              </a:rPr>
              <a:t>© wiwiweb.de, Ruediger Heyden, August 2017, 4</a:t>
            </a:r>
            <a:endParaRPr lang="en-US" dirty="0">
              <a:latin typeface="Calibri" panose="020F0502020204030204" pitchFamily="34" charset="0"/>
              <a:cs typeface="Calibri" panose="020F0502020204030204" pitchFamily="34" charset="0"/>
            </a:endParaRPr>
          </a:p>
        </p:txBody>
      </p:sp>
      <p:pic>
        <p:nvPicPr>
          <p:cNvPr id="8" name="Grafik 7"/>
          <p:cNvPicPr>
            <a:picLocks noChangeAspect="1"/>
          </p:cNvPicPr>
          <p:nvPr/>
        </p:nvPicPr>
        <p:blipFill>
          <a:blip r:embed="rId3"/>
          <a:stretch>
            <a:fillRect/>
          </a:stretch>
        </p:blipFill>
        <p:spPr>
          <a:xfrm>
            <a:off x="9477751" y="0"/>
            <a:ext cx="2714249" cy="1915940"/>
          </a:xfrm>
          <a:prstGeom prst="rect">
            <a:avLst/>
          </a:prstGeom>
        </p:spPr>
      </p:pic>
    </p:spTree>
    <p:extLst>
      <p:ext uri="{BB962C8B-B14F-4D97-AF65-F5344CB8AC3E}">
        <p14:creationId xmlns:p14="http://schemas.microsoft.com/office/powerpoint/2010/main" val="1719801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  Ziele und Aufgaben der betrieblichen Funktionen: Produktion, Übung</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6831" y="1102813"/>
            <a:ext cx="11116733" cy="4952804"/>
          </a:xfrm>
          <a:prstGeom prst="rect">
            <a:avLst/>
          </a:prstGeom>
        </p:spPr>
        <p:txBody>
          <a:bodyPr>
            <a:noAutofit/>
          </a:bodyPr>
          <a:lstStyle/>
          <a:p>
            <a:pPr marL="0" indent="0">
              <a:buNone/>
            </a:pPr>
            <a:r>
              <a:rPr lang="de-DE" sz="1800" b="1" u="sng" dirty="0" smtClean="0">
                <a:latin typeface="Calibri" panose="020F0502020204030204" pitchFamily="34" charset="0"/>
                <a:cs typeface="Calibri" panose="020F0502020204030204" pitchFamily="34" charset="0"/>
              </a:rPr>
              <a:t>Welches Prinzip wird hier angewandt?</a:t>
            </a:r>
            <a:endParaRPr lang="de-DE" sz="1800" u="sng" dirty="0">
              <a:latin typeface="Calibri" panose="020F0502020204030204" pitchFamily="34" charset="0"/>
              <a:cs typeface="Calibri" panose="020F0502020204030204" pitchFamily="34" charset="0"/>
            </a:endParaRPr>
          </a:p>
          <a:p>
            <a:pPr marL="0" indent="0">
              <a:buNone/>
            </a:pPr>
            <a:r>
              <a:rPr lang="de-DE" sz="1800" dirty="0">
                <a:latin typeface="Calibri" panose="020F0502020204030204" pitchFamily="34" charset="0"/>
                <a:cs typeface="Calibri" panose="020F0502020204030204" pitchFamily="34" charset="0"/>
              </a:rPr>
              <a:t> -Sie wollen eine bestimmte Menge eines </a:t>
            </a:r>
            <a:r>
              <a:rPr lang="de-DE" sz="1800" dirty="0" smtClean="0">
                <a:latin typeface="Calibri" panose="020F0502020204030204" pitchFamily="34" charset="0"/>
                <a:cs typeface="Calibri" panose="020F0502020204030204" pitchFamily="34" charset="0"/>
              </a:rPr>
              <a:t>Waschmittels </a:t>
            </a:r>
            <a:r>
              <a:rPr lang="de-DE" sz="1800" dirty="0">
                <a:latin typeface="Calibri" panose="020F0502020204030204" pitchFamily="34" charset="0"/>
                <a:cs typeface="Calibri" panose="020F0502020204030204" pitchFamily="34" charset="0"/>
              </a:rPr>
              <a:t>kaufen und schauen, wo Sie es am </a:t>
            </a:r>
            <a:r>
              <a:rPr lang="de-DE" sz="1800" dirty="0" smtClean="0">
                <a:latin typeface="Calibri" panose="020F0502020204030204" pitchFamily="34" charset="0"/>
                <a:cs typeface="Calibri" panose="020F0502020204030204" pitchFamily="34" charset="0"/>
              </a:rPr>
              <a:t>Billigsten bekommen. </a:t>
            </a:r>
            <a:endParaRPr lang="de-DE" sz="1800" dirty="0">
              <a:latin typeface="Calibri" panose="020F0502020204030204" pitchFamily="34" charset="0"/>
              <a:cs typeface="Calibri" panose="020F0502020204030204" pitchFamily="34" charset="0"/>
            </a:endParaRPr>
          </a:p>
          <a:p>
            <a:pPr marL="0" indent="0">
              <a:buNone/>
            </a:pPr>
            <a:r>
              <a:rPr lang="de-DE" sz="1800" dirty="0">
                <a:latin typeface="Calibri" panose="020F0502020204030204" pitchFamily="34" charset="0"/>
                <a:cs typeface="Calibri" panose="020F0502020204030204" pitchFamily="34" charset="0"/>
              </a:rPr>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-Sie haben 40,- € und schauen an den Tankstellen vorbei, wo Sie für die </a:t>
            </a:r>
            <a:r>
              <a:rPr lang="de-DE" sz="1800" dirty="0" smtClean="0">
                <a:latin typeface="Calibri" panose="020F0502020204030204" pitchFamily="34" charset="0"/>
                <a:cs typeface="Calibri" panose="020F0502020204030204" pitchFamily="34" charset="0"/>
              </a:rPr>
              <a:t>40</a:t>
            </a:r>
            <a:r>
              <a:rPr lang="de-DE" sz="1800" dirty="0">
                <a:latin typeface="Calibri" panose="020F0502020204030204" pitchFamily="34" charset="0"/>
                <a:cs typeface="Calibri" panose="020F0502020204030204" pitchFamily="34" charset="0"/>
              </a:rPr>
              <a:t>,- € den meisten Kraftstoff </a:t>
            </a:r>
            <a:r>
              <a:rPr lang="de-DE" sz="1800" dirty="0" smtClean="0">
                <a:latin typeface="Calibri" panose="020F0502020204030204" pitchFamily="34" charset="0"/>
                <a:cs typeface="Calibri" panose="020F0502020204030204" pitchFamily="34" charset="0"/>
              </a:rPr>
              <a:t>bekommen. </a:t>
            </a:r>
          </a:p>
          <a:p>
            <a:pPr marL="0" indent="0">
              <a:buNone/>
            </a:pPr>
            <a:r>
              <a:rPr lang="de-DE" sz="1800" dirty="0">
                <a:latin typeface="Calibri" panose="020F0502020204030204" pitchFamily="34" charset="0"/>
                <a:cs typeface="Calibri" panose="020F0502020204030204" pitchFamily="34" charset="0"/>
              </a:rPr>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-Das Unternehmen möchte ein bestimmtes Warensortiment im Supermarkt bei dem günstigsten Großhändler kaufen</a:t>
            </a:r>
            <a:r>
              <a:rPr lang="de-DE" sz="1800" dirty="0" smtClean="0">
                <a:latin typeface="Calibri" panose="020F0502020204030204" pitchFamily="34" charset="0"/>
                <a:cs typeface="Calibri" panose="020F0502020204030204" pitchFamily="34" charset="0"/>
              </a:rPr>
              <a:t>.</a:t>
            </a:r>
          </a:p>
          <a:p>
            <a:pPr marL="0" indent="0">
              <a:buNone/>
            </a:pPr>
            <a:r>
              <a:rPr lang="de-DE" sz="1800" dirty="0" smtClean="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-Für die Herstellung von Schuhen werden möglichst viele Einzelteile aus einem Lederstück geschnitten</a:t>
            </a:r>
            <a:r>
              <a:rPr lang="de-DE" sz="1800" dirty="0" smtClean="0">
                <a:latin typeface="Calibri" panose="020F0502020204030204" pitchFamily="34" charset="0"/>
                <a:cs typeface="Calibri" panose="020F0502020204030204" pitchFamily="34" charset="0"/>
              </a:rPr>
              <a:t>.</a:t>
            </a:r>
            <a:endParaRPr lang="de-DE" sz="1800" dirty="0">
              <a:latin typeface="Calibri" panose="020F0502020204030204" pitchFamily="34" charset="0"/>
              <a:cs typeface="Calibri" panose="020F0502020204030204" pitchFamily="34" charset="0"/>
            </a:endParaRPr>
          </a:p>
          <a:p>
            <a:pPr marL="0" indent="0">
              <a:buNone/>
            </a:pPr>
            <a:r>
              <a:rPr lang="de-DE" sz="1800" dirty="0">
                <a:latin typeface="Calibri" panose="020F0502020204030204" pitchFamily="34" charset="0"/>
                <a:cs typeface="Calibri" panose="020F0502020204030204" pitchFamily="34" charset="0"/>
              </a:rPr>
              <a:t>-Eine bestimmte Arbeit soll mit möglichst wenig Personal erledigt werden. </a:t>
            </a:r>
            <a:endParaRPr lang="de-DE" sz="1800" dirty="0" smtClean="0">
              <a:latin typeface="Calibri" panose="020F0502020204030204" pitchFamily="34" charset="0"/>
              <a:cs typeface="Calibri" panose="020F0502020204030204" pitchFamily="34" charset="0"/>
            </a:endParaRPr>
          </a:p>
          <a:p>
            <a:pPr marL="0" indent="0">
              <a:buNone/>
            </a:pPr>
            <a:r>
              <a:rPr lang="de-DE" sz="1800" dirty="0" smtClean="0">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Von einem Rind soll möglichst viel Fleisch für den Verzehr verwendet werden</a:t>
            </a:r>
            <a:r>
              <a:rPr lang="de-DE" sz="1800" dirty="0" smtClean="0">
                <a:latin typeface="Calibri" panose="020F0502020204030204" pitchFamily="34" charset="0"/>
                <a:cs typeface="Calibri" panose="020F0502020204030204" pitchFamily="34" charset="0"/>
              </a:rPr>
              <a:t>.</a:t>
            </a:r>
          </a:p>
          <a:p>
            <a:pPr marL="0" indent="0">
              <a:buNone/>
            </a:pPr>
            <a:r>
              <a:rPr lang="de-DE" sz="1800" dirty="0" smtClean="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-Neue Straßen baut der Bauunternehmer, der die geringste Bezahlung fordert. </a:t>
            </a:r>
            <a:endParaRPr lang="de-DE" sz="1800" dirty="0" smtClean="0">
              <a:latin typeface="Calibri" panose="020F0502020204030204" pitchFamily="34" charset="0"/>
              <a:cs typeface="Calibri" panose="020F0502020204030204" pitchFamily="34" charset="0"/>
            </a:endParaRPr>
          </a:p>
          <a:p>
            <a:pPr marL="0" indent="0">
              <a:buNone/>
            </a:pPr>
            <a:r>
              <a:rPr lang="de-DE" sz="1800" dirty="0">
                <a:latin typeface="Calibri" panose="020F0502020204030204" pitchFamily="34" charset="0"/>
                <a:cs typeface="Calibri" panose="020F0502020204030204" pitchFamily="34" charset="0"/>
              </a:rPr>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-Ein fester Betrag der Steuereinnahmen wird dafür genutzt, so viele Straßen wie möglich zu sanieren. </a:t>
            </a:r>
            <a:endParaRPr lang="de-DE" sz="1800" dirty="0" smtClean="0">
              <a:latin typeface="Calibri" panose="020F0502020204030204" pitchFamily="34" charset="0"/>
              <a:cs typeface="Calibri" panose="020F0502020204030204" pitchFamily="34" charset="0"/>
            </a:endParaRPr>
          </a:p>
          <a:p>
            <a:pPr marL="0" indent="0">
              <a:buNone/>
            </a:pPr>
            <a:r>
              <a:rPr lang="de-DE" sz="1800" dirty="0">
                <a:latin typeface="Calibri" panose="020F0502020204030204" pitchFamily="34" charset="0"/>
                <a:cs typeface="Calibri" panose="020F0502020204030204" pitchFamily="34" charset="0"/>
              </a:rPr>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-Mit einem festen Betrag die bestmögliche medizinische Versorgung (…schulische Ausbildung…) bieten</a:t>
            </a:r>
          </a:p>
          <a:p>
            <a:pPr marL="0" indent="0">
              <a:buNone/>
            </a:pPr>
            <a:endParaRPr lang="de-DE" sz="1800" dirty="0">
              <a:latin typeface="Calibri" panose="020F0502020204030204" pitchFamily="34" charset="0"/>
              <a:cs typeface="Calibri" panose="020F0502020204030204" pitchFamily="34" charset="0"/>
            </a:endParaRPr>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238500" y="6356350"/>
            <a:ext cx="4914900" cy="365125"/>
          </a:xfrm>
          <a:prstGeom prst="rect">
            <a:avLst/>
          </a:prstGeom>
        </p:spPr>
        <p:txBody>
          <a:bodyPr/>
          <a:lstStyle/>
          <a:p>
            <a:r>
              <a:rPr lang="en-US" dirty="0" smtClean="0">
                <a:latin typeface="Calibri" panose="020F0502020204030204" pitchFamily="34" charset="0"/>
                <a:cs typeface="Calibri" panose="020F0502020204030204" pitchFamily="34" charset="0"/>
              </a:rPr>
              <a:t>© wiwiweb.de, Ruediger Heyden, August 2017, 5</a:t>
            </a:r>
            <a:endParaRPr lang="en-US" dirty="0">
              <a:latin typeface="Calibri" panose="020F0502020204030204" pitchFamily="34" charset="0"/>
              <a:cs typeface="Calibri" panose="020F0502020204030204" pitchFamily="34" charset="0"/>
            </a:endParaRPr>
          </a:p>
        </p:txBody>
      </p:sp>
      <p:pic>
        <p:nvPicPr>
          <p:cNvPr id="7" name="Grafik 6"/>
          <p:cNvPicPr>
            <a:picLocks noChangeAspect="1"/>
          </p:cNvPicPr>
          <p:nvPr/>
        </p:nvPicPr>
        <p:blipFill>
          <a:blip r:embed="rId4"/>
          <a:stretch>
            <a:fillRect/>
          </a:stretch>
        </p:blipFill>
        <p:spPr>
          <a:xfrm>
            <a:off x="10579100" y="5500163"/>
            <a:ext cx="1612900" cy="1357837"/>
          </a:xfrm>
          <a:prstGeom prst="rect">
            <a:avLst/>
          </a:prstGeom>
        </p:spPr>
      </p:pic>
    </p:spTree>
    <p:extLst>
      <p:ext uri="{BB962C8B-B14F-4D97-AF65-F5344CB8AC3E}">
        <p14:creationId xmlns:p14="http://schemas.microsoft.com/office/powerpoint/2010/main" val="159295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  Ziele und Aufgaben der betrieblichen Funktionen: Produktion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80402" y="1363662"/>
            <a:ext cx="11116733" cy="4351338"/>
          </a:xfrm>
          <a:prstGeom prst="rect">
            <a:avLst/>
          </a:prstGeom>
        </p:spPr>
        <p:txBody>
          <a:bodyPr>
            <a:noAutofit/>
          </a:bodyPr>
          <a:lstStyle/>
          <a:p>
            <a:pPr marL="0" indent="0">
              <a:buNone/>
            </a:pPr>
            <a:r>
              <a:rPr lang="de-DE" sz="1800" b="1" u="sng" dirty="0" smtClean="0"/>
              <a:t>Das </a:t>
            </a:r>
            <a:r>
              <a:rPr lang="de-DE" sz="1800" b="1" u="sng" dirty="0"/>
              <a:t>ökonomische Prinzip besagt</a:t>
            </a:r>
            <a:r>
              <a:rPr lang="de-DE" sz="1800" b="1" u="sng" dirty="0" smtClean="0"/>
              <a:t>:</a:t>
            </a:r>
            <a:endParaRPr lang="de-DE" sz="1800" b="1" u="sng" dirty="0"/>
          </a:p>
          <a:p>
            <a:pPr marL="0" indent="0">
              <a:buNone/>
            </a:pPr>
            <a:r>
              <a:rPr lang="de-DE" sz="1800" dirty="0" smtClean="0"/>
              <a:t>A   Mit </a:t>
            </a:r>
            <a:r>
              <a:rPr lang="de-DE" sz="1800" dirty="0"/>
              <a:t>gegebenem Aufwand soll ein max. Erfolg erzielt werden.</a:t>
            </a:r>
          </a:p>
          <a:p>
            <a:pPr marL="0" indent="0">
              <a:buNone/>
            </a:pPr>
            <a:r>
              <a:rPr lang="de-DE" sz="1800" dirty="0" smtClean="0"/>
              <a:t>B   Mit </a:t>
            </a:r>
            <a:r>
              <a:rPr lang="de-DE" sz="1800" dirty="0"/>
              <a:t>geringstem Mitteleinsatz soll der größtmögliche Ertrag erwirtschaftet werden.</a:t>
            </a:r>
          </a:p>
          <a:p>
            <a:pPr marL="0" indent="0">
              <a:buNone/>
            </a:pPr>
            <a:r>
              <a:rPr lang="de-DE" sz="1800" dirty="0" smtClean="0"/>
              <a:t>C   Es </a:t>
            </a:r>
            <a:r>
              <a:rPr lang="de-DE" sz="1800" dirty="0"/>
              <a:t>soll stets mit den geringsten Kosten produziert werden.</a:t>
            </a:r>
          </a:p>
          <a:p>
            <a:pPr marL="0" indent="0">
              <a:buNone/>
            </a:pPr>
            <a:r>
              <a:rPr lang="de-DE" sz="1800" dirty="0" smtClean="0"/>
              <a:t>D   Ein </a:t>
            </a:r>
            <a:r>
              <a:rPr lang="de-DE" sz="1800" dirty="0"/>
              <a:t>gegebenes Ziel soll mit geringstmöglichem Mitteleinsatz erreicht werden.</a:t>
            </a:r>
          </a:p>
          <a:p>
            <a:pPr marL="0" indent="0">
              <a:buNone/>
            </a:pPr>
            <a:endParaRPr lang="de-DE" sz="1800" u="sng" dirty="0" smtClean="0"/>
          </a:p>
          <a:p>
            <a:pPr marL="457200" lvl="1" indent="0">
              <a:buNone/>
            </a:pPr>
            <a:r>
              <a:rPr lang="de-DE" sz="1800" b="1" dirty="0" smtClean="0"/>
              <a:t>Bitte ergänzen: </a:t>
            </a:r>
          </a:p>
          <a:p>
            <a:pPr marL="457200" lvl="1" indent="0">
              <a:buNone/>
            </a:pPr>
            <a:r>
              <a:rPr lang="de-DE" sz="1800" dirty="0" smtClean="0"/>
              <a:t>Wer </a:t>
            </a:r>
            <a:r>
              <a:rPr lang="de-DE" sz="1800" dirty="0"/>
              <a:t>nach dem                                        handelt, versucht, ein gegebenes Ziel mit </a:t>
            </a:r>
            <a:r>
              <a:rPr lang="de-DE" sz="1800" dirty="0" smtClean="0"/>
              <a:t>einem</a:t>
            </a:r>
            <a:endParaRPr lang="de-DE" sz="1800" dirty="0"/>
          </a:p>
          <a:p>
            <a:pPr marL="457200" lvl="1" indent="0">
              <a:buNone/>
            </a:pPr>
            <a:r>
              <a:rPr lang="de-DE" sz="1800" dirty="0"/>
              <a:t>möglichst                                        Mitteleinsatz zu erreichen. </a:t>
            </a:r>
          </a:p>
          <a:p>
            <a:pPr marL="457200" lvl="1" indent="0">
              <a:buNone/>
            </a:pPr>
            <a:r>
              <a:rPr lang="de-DE" sz="1800" dirty="0"/>
              <a:t>Ist hingegen der Mitteleinsatz vorgegeben, versucht man nach dem            </a:t>
            </a:r>
          </a:p>
          <a:p>
            <a:pPr marL="457200" lvl="1" indent="0">
              <a:buNone/>
            </a:pPr>
            <a:r>
              <a:rPr lang="de-DE" sz="1800" dirty="0"/>
              <a:t>einen                                         Erfolg zu erwirtschaften. </a:t>
            </a:r>
          </a:p>
          <a:p>
            <a:pPr marL="457200" lvl="1" indent="0">
              <a:buNone/>
            </a:pPr>
            <a:r>
              <a:rPr lang="de-DE" sz="1800" dirty="0"/>
              <a:t>Insbesondere bei der Güterproduktion findet das                                       Anwendung</a:t>
            </a:r>
          </a:p>
          <a:p>
            <a:pPr marL="0" indent="0">
              <a:buNone/>
            </a:pPr>
            <a:endParaRPr lang="de-DE" sz="1800" u="sng" dirty="0"/>
          </a:p>
          <a:p>
            <a:pPr marL="0" indent="0">
              <a:buNone/>
            </a:pPr>
            <a:r>
              <a:rPr lang="de-DE" sz="1800" dirty="0"/>
              <a:t> </a:t>
            </a:r>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225800" y="6356350"/>
            <a:ext cx="4927600" cy="365125"/>
          </a:xfrm>
          <a:prstGeom prst="rect">
            <a:avLst/>
          </a:prstGeom>
        </p:spPr>
        <p:txBody>
          <a:bodyPr/>
          <a:lstStyle/>
          <a:p>
            <a:r>
              <a:rPr lang="en-US" dirty="0" smtClean="0"/>
              <a:t>© wiwiweb.de, Ruediger Heyden, August 2017, 7</a:t>
            </a:r>
            <a:endParaRPr lang="en-US" dirty="0"/>
          </a:p>
        </p:txBody>
      </p:sp>
      <p:pic>
        <p:nvPicPr>
          <p:cNvPr id="7" name="Grafik 6"/>
          <p:cNvPicPr>
            <a:picLocks noChangeAspect="1"/>
          </p:cNvPicPr>
          <p:nvPr/>
        </p:nvPicPr>
        <p:blipFill>
          <a:blip r:embed="rId4"/>
          <a:stretch>
            <a:fillRect/>
          </a:stretch>
        </p:blipFill>
        <p:spPr>
          <a:xfrm>
            <a:off x="0" y="5715000"/>
            <a:ext cx="1344166" cy="1131930"/>
          </a:xfrm>
          <a:prstGeom prst="rect">
            <a:avLst/>
          </a:prstGeom>
        </p:spPr>
      </p:pic>
    </p:spTree>
    <p:extLst>
      <p:ext uri="{BB962C8B-B14F-4D97-AF65-F5344CB8AC3E}">
        <p14:creationId xmlns:p14="http://schemas.microsoft.com/office/powerpoint/2010/main" val="2013034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  Ziele und Aufgaben der betrieblichen Funktionen: Produktion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199" y="1825625"/>
            <a:ext cx="11116733" cy="4351338"/>
          </a:xfrm>
          <a:prstGeom prst="rect">
            <a:avLst/>
          </a:prstGeom>
        </p:spPr>
        <p:txBody>
          <a:bodyPr>
            <a:noAutofit/>
          </a:bodyPr>
          <a:lstStyle/>
          <a:p>
            <a:pPr marL="0" indent="0">
              <a:buNone/>
            </a:pPr>
            <a:r>
              <a:rPr lang="de-DE" sz="1800" b="1" u="sng" dirty="0" smtClean="0"/>
              <a:t>Produktionsfaktoren</a:t>
            </a:r>
          </a:p>
          <a:p>
            <a:pPr marL="0" indent="0">
              <a:buNone/>
            </a:pPr>
            <a:endParaRPr lang="de-DE" sz="1800" dirty="0" smtClean="0"/>
          </a:p>
          <a:p>
            <a:pPr marL="0" indent="0">
              <a:buNone/>
            </a:pPr>
            <a:r>
              <a:rPr lang="de-DE" sz="1800" dirty="0" smtClean="0"/>
              <a:t>Die </a:t>
            </a:r>
            <a:r>
              <a:rPr lang="de-DE" sz="1800" dirty="0"/>
              <a:t>Produkte werden durch den Einsatz von materiellen und nichtmateriellen </a:t>
            </a:r>
            <a:r>
              <a:rPr lang="de-DE" sz="1800" dirty="0" smtClean="0"/>
              <a:t>Produktionsfaktoren </a:t>
            </a:r>
            <a:r>
              <a:rPr lang="de-DE" sz="1800" dirty="0"/>
              <a:t>hergestellt. Diese Produktionsfaktoren (Input) müssen im </a:t>
            </a:r>
            <a:r>
              <a:rPr lang="de-DE" sz="1800" dirty="0" smtClean="0"/>
              <a:t>Herstellungsprozess </a:t>
            </a:r>
            <a:r>
              <a:rPr lang="de-DE" sz="1800" dirty="0"/>
              <a:t>miteinander kombiniert </a:t>
            </a:r>
            <a:r>
              <a:rPr lang="de-DE" sz="1800" dirty="0" smtClean="0"/>
              <a:t>werden:</a:t>
            </a:r>
            <a:endParaRPr lang="de-DE" sz="1800" dirty="0"/>
          </a:p>
          <a:p>
            <a:pPr marL="0" indent="0">
              <a:buNone/>
            </a:pPr>
            <a:r>
              <a:rPr lang="de-DE" sz="1800" dirty="0"/>
              <a:t>• Menschliche Arbeitsleistung: hier unterscheidet man die ausführende Arbeit vom dispositiven Faktor (Unternehmensführung – Planung, Organisation, Kontrolle)</a:t>
            </a:r>
          </a:p>
          <a:p>
            <a:pPr marL="0" indent="0">
              <a:buNone/>
            </a:pPr>
            <a:r>
              <a:rPr lang="de-DE" sz="1800" dirty="0"/>
              <a:t>• Betriebsmittel: bilden die Grundlage der Produktion (materielle: Grundstück, </a:t>
            </a:r>
            <a:r>
              <a:rPr lang="de-DE" sz="1800" dirty="0" smtClean="0"/>
              <a:t>Gebäude</a:t>
            </a:r>
            <a:r>
              <a:rPr lang="de-DE" sz="1800" dirty="0"/>
              <a:t>, Maschinen/immaterielle: Rechte, Patente)</a:t>
            </a:r>
          </a:p>
          <a:p>
            <a:pPr marL="0" indent="0">
              <a:buNone/>
            </a:pPr>
            <a:r>
              <a:rPr lang="de-DE" sz="1800" dirty="0"/>
              <a:t>• Werkstoffe: Roh-, Hilfs- und Betriebsstoffe, sowie Halb- und Fertigfabrikate</a:t>
            </a:r>
          </a:p>
          <a:p>
            <a:pPr marL="0" indent="0">
              <a:buNone/>
            </a:pPr>
            <a:endParaRPr lang="de-DE" sz="1800" dirty="0"/>
          </a:p>
          <a:p>
            <a:pPr marL="0" indent="0">
              <a:buNone/>
            </a:pPr>
            <a:endParaRPr lang="de-DE" sz="1800" u="sng" dirty="0"/>
          </a:p>
          <a:p>
            <a:pPr marL="0" indent="0">
              <a:buNone/>
            </a:pPr>
            <a:r>
              <a:rPr lang="de-DE" sz="1800" dirty="0"/>
              <a:t> </a:t>
            </a:r>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225800" y="6356350"/>
            <a:ext cx="4927600" cy="365125"/>
          </a:xfrm>
          <a:prstGeom prst="rect">
            <a:avLst/>
          </a:prstGeom>
        </p:spPr>
        <p:txBody>
          <a:bodyPr/>
          <a:lstStyle/>
          <a:p>
            <a:r>
              <a:rPr lang="en-US" dirty="0" smtClean="0"/>
              <a:t>© wiwiweb.de, Ruediger Heyden, August 2017, 7</a:t>
            </a:r>
            <a:endParaRPr lang="en-US" dirty="0"/>
          </a:p>
        </p:txBody>
      </p:sp>
      <p:pic>
        <p:nvPicPr>
          <p:cNvPr id="7" name="Grafik 6"/>
          <p:cNvPicPr>
            <a:picLocks noChangeAspect="1"/>
          </p:cNvPicPr>
          <p:nvPr/>
        </p:nvPicPr>
        <p:blipFill>
          <a:blip r:embed="rId4"/>
          <a:stretch>
            <a:fillRect/>
          </a:stretch>
        </p:blipFill>
        <p:spPr>
          <a:xfrm>
            <a:off x="0" y="5715000"/>
            <a:ext cx="1344166" cy="1131930"/>
          </a:xfrm>
          <a:prstGeom prst="rect">
            <a:avLst/>
          </a:prstGeom>
        </p:spPr>
      </p:pic>
    </p:spTree>
    <p:extLst>
      <p:ext uri="{BB962C8B-B14F-4D97-AF65-F5344CB8AC3E}">
        <p14:creationId xmlns:p14="http://schemas.microsoft.com/office/powerpoint/2010/main" val="386155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  Ziele und Aufgaben der betrieblichen Funktionen: Produktion</a:t>
            </a:r>
            <a:r>
              <a:rPr lang="de-DE" sz="2400" dirty="0" smtClean="0">
                <a:solidFill>
                  <a:srgbClr val="0070C0"/>
                </a:solidFill>
              </a:rPr>
              <a:t> </a:t>
            </a:r>
            <a:endParaRPr lang="en-US" sz="2400" dirty="0">
              <a:solidFill>
                <a:srgbClr val="0070C0"/>
              </a:solidFill>
            </a:endParaRPr>
          </a:p>
        </p:txBody>
      </p:sp>
      <p:sp>
        <p:nvSpPr>
          <p:cNvPr id="3" name="Inhaltsplatzhalter 2"/>
          <p:cNvSpPr>
            <a:spLocks noGrp="1"/>
          </p:cNvSpPr>
          <p:nvPr>
            <p:ph idx="4294967295"/>
          </p:nvPr>
        </p:nvSpPr>
        <p:spPr>
          <a:xfrm>
            <a:off x="838199" y="1825625"/>
            <a:ext cx="11116733" cy="4351338"/>
          </a:xfrm>
          <a:prstGeom prst="rect">
            <a:avLst/>
          </a:prstGeom>
        </p:spPr>
        <p:txBody>
          <a:bodyPr>
            <a:noAutofit/>
          </a:bodyPr>
          <a:lstStyle/>
          <a:p>
            <a:pPr marL="0" indent="0">
              <a:buNone/>
            </a:pPr>
            <a:r>
              <a:rPr lang="de-DE" sz="1800" b="1" u="sng" dirty="0" smtClean="0"/>
              <a:t>Lernerfolgskontrolle</a:t>
            </a:r>
          </a:p>
          <a:p>
            <a:pPr marL="0" indent="0">
              <a:buNone/>
            </a:pPr>
            <a:endParaRPr lang="de-DE" sz="1800" b="1" u="sng" dirty="0"/>
          </a:p>
          <a:p>
            <a:pPr marL="0" indent="0">
              <a:buNone/>
            </a:pPr>
            <a:r>
              <a:rPr lang="de-DE" sz="1800" dirty="0"/>
              <a:t>Aufgaben</a:t>
            </a:r>
          </a:p>
          <a:p>
            <a:pPr marL="0" indent="0">
              <a:buNone/>
            </a:pPr>
            <a:r>
              <a:rPr lang="de-DE" sz="1800" dirty="0"/>
              <a:t>1.  Welche Ziele verfolgt die Produktion?</a:t>
            </a:r>
          </a:p>
          <a:p>
            <a:pPr marL="0" indent="0">
              <a:buNone/>
            </a:pPr>
            <a:r>
              <a:rPr lang="de-DE" sz="1800" dirty="0"/>
              <a:t>2.  Erläutern Sie das ökonomische Prinzip.</a:t>
            </a:r>
          </a:p>
          <a:p>
            <a:pPr marL="0" indent="0">
              <a:buNone/>
            </a:pPr>
            <a:r>
              <a:rPr lang="de-DE" sz="1800" dirty="0"/>
              <a:t>3.  Wie </a:t>
            </a:r>
            <a:r>
              <a:rPr lang="de-DE" sz="1800" dirty="0" smtClean="0"/>
              <a:t>wird </a:t>
            </a:r>
            <a:r>
              <a:rPr lang="de-DE" sz="1800" dirty="0"/>
              <a:t>die Produktion </a:t>
            </a:r>
            <a:r>
              <a:rPr lang="de-DE" sz="1800" dirty="0" smtClean="0"/>
              <a:t>definiert</a:t>
            </a:r>
            <a:r>
              <a:rPr lang="de-DE" sz="1800" dirty="0"/>
              <a:t>?</a:t>
            </a:r>
          </a:p>
          <a:p>
            <a:pPr marL="0" indent="0">
              <a:buNone/>
            </a:pPr>
            <a:r>
              <a:rPr lang="de-DE" sz="1800" dirty="0"/>
              <a:t>4.  Nennen Sie die Produktionsfaktoren.</a:t>
            </a:r>
          </a:p>
          <a:p>
            <a:pPr marL="0" indent="0">
              <a:buNone/>
            </a:pPr>
            <a:endParaRPr lang="de-DE" sz="1800" dirty="0"/>
          </a:p>
          <a:p>
            <a:pPr marL="0" indent="0">
              <a:buNone/>
            </a:pPr>
            <a:r>
              <a:rPr lang="de-DE" sz="1800" dirty="0"/>
              <a:t> </a:t>
            </a:r>
          </a:p>
        </p:txBody>
      </p:sp>
      <p:pic>
        <p:nvPicPr>
          <p:cNvPr id="4" name="Grafik 3"/>
          <p:cNvPicPr>
            <a:picLocks noChangeAspect="1"/>
          </p:cNvPicPr>
          <p:nvPr/>
        </p:nvPicPr>
        <p:blipFill>
          <a:blip r:embed="rId3"/>
          <a:stretch>
            <a:fillRect/>
          </a:stretch>
        </p:blipFill>
        <p:spPr>
          <a:xfrm>
            <a:off x="10094794" y="0"/>
            <a:ext cx="2097206" cy="829128"/>
          </a:xfrm>
          <a:prstGeom prst="rect">
            <a:avLst/>
          </a:prstGeom>
        </p:spPr>
      </p:pic>
      <p:sp>
        <p:nvSpPr>
          <p:cNvPr id="5" name="Fußzeilenplatzhalter 4"/>
          <p:cNvSpPr>
            <a:spLocks noGrp="1"/>
          </p:cNvSpPr>
          <p:nvPr>
            <p:ph type="ftr" sz="quarter" idx="4294967295"/>
          </p:nvPr>
        </p:nvSpPr>
        <p:spPr>
          <a:xfrm>
            <a:off x="3327400" y="6356350"/>
            <a:ext cx="4826000" cy="365125"/>
          </a:xfrm>
          <a:prstGeom prst="rect">
            <a:avLst/>
          </a:prstGeom>
        </p:spPr>
        <p:txBody>
          <a:bodyPr/>
          <a:lstStyle/>
          <a:p>
            <a:r>
              <a:rPr lang="en-US" dirty="0" smtClean="0"/>
              <a:t>© wiwiweb.de, Ruediger Heyden, August 2017, 8</a:t>
            </a:r>
            <a:endParaRPr lang="en-US" dirty="0"/>
          </a:p>
        </p:txBody>
      </p:sp>
      <p:pic>
        <p:nvPicPr>
          <p:cNvPr id="7" name="Grafik 6"/>
          <p:cNvPicPr>
            <a:picLocks noChangeAspect="1"/>
          </p:cNvPicPr>
          <p:nvPr/>
        </p:nvPicPr>
        <p:blipFill>
          <a:blip r:embed="rId4"/>
          <a:stretch>
            <a:fillRect/>
          </a:stretch>
        </p:blipFill>
        <p:spPr>
          <a:xfrm>
            <a:off x="7973114" y="1498329"/>
            <a:ext cx="3170283" cy="2377712"/>
          </a:xfrm>
          <a:prstGeom prst="rect">
            <a:avLst/>
          </a:prstGeom>
        </p:spPr>
      </p:pic>
    </p:spTree>
    <p:extLst>
      <p:ext uri="{BB962C8B-B14F-4D97-AF65-F5344CB8AC3E}">
        <p14:creationId xmlns:p14="http://schemas.microsoft.com/office/powerpoint/2010/main" val="2243473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JURIQ_PPT_VORLAGE</Template>
  <TotalTime>0</TotalTime>
  <Words>5702</Words>
  <Application>Microsoft Office PowerPoint</Application>
  <PresentationFormat>Breitbild</PresentationFormat>
  <Paragraphs>677</Paragraphs>
  <Slides>43</Slides>
  <Notes>43</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43</vt:i4>
      </vt:variant>
    </vt:vector>
  </HeadingPairs>
  <TitlesOfParts>
    <vt:vector size="52" baseType="lpstr">
      <vt:lpstr>Arial</vt:lpstr>
      <vt:lpstr>Calibri</vt:lpstr>
      <vt:lpstr>Calibri Light</vt:lpstr>
      <vt:lpstr>Courier New</vt:lpstr>
      <vt:lpstr>Symbol</vt:lpstr>
      <vt:lpstr>Times New Roman</vt:lpstr>
      <vt:lpstr>Wingdings</vt:lpstr>
      <vt:lpstr>Office Theme</vt:lpstr>
      <vt:lpstr>Office Theme</vt:lpstr>
      <vt:lpstr>PowerPoint-Präsentation</vt:lpstr>
      <vt:lpstr>Grundlagen BWL: Ziele und Aufgaben der betrieblichen Funktionen </vt:lpstr>
      <vt:lpstr>  Ziele und Aufgaben der betrieblichen Funktionen: Produktion </vt:lpstr>
      <vt:lpstr>  Ziele und Aufgaben der betrieblichen Funktionen: Produktion </vt:lpstr>
      <vt:lpstr>  Ziele und Aufgaben der betrieblichen Funktionen: Produktion </vt:lpstr>
      <vt:lpstr>  Ziele und Aufgaben der betrieblichen Funktionen: Produktion, Übung </vt:lpstr>
      <vt:lpstr>  Ziele und Aufgaben der betrieblichen Funktionen: Produktion </vt:lpstr>
      <vt:lpstr>  Ziele und Aufgaben der betrieblichen Funktionen: Produktion </vt:lpstr>
      <vt:lpstr>  Ziele und Aufgaben der betrieblichen Funktionen: Produktion </vt:lpstr>
      <vt:lpstr>  Ziele und Aufgaben der betrieblichen Funktionen: Logistik</vt:lpstr>
      <vt:lpstr>  Ziele und Aufgaben der betrieblichen Funktionen: Logistik  </vt:lpstr>
      <vt:lpstr>  Ziele und Aufgaben der betrieblichen Funktionen: Logistik  </vt:lpstr>
      <vt:lpstr>  Ziele und Aufgaben der betrieblichen Funktionen: Logistik </vt:lpstr>
      <vt:lpstr>  Ziele und Aufgaben der betrieblichen Funktionen: Absatz / Marketing </vt:lpstr>
      <vt:lpstr>  Ziele und Aufgaben der betrieblichen Funktionen: Absatz / Marketing </vt:lpstr>
      <vt:lpstr>  Ziele und Aufgaben der betrieblichen Funktionen: Absatz / Marketing </vt:lpstr>
      <vt:lpstr>  Ziele und Aufgaben der betrieblichen Funktionen: Absatz / Marketing </vt:lpstr>
      <vt:lpstr>  Ziele und Aufgaben der betrieblichen Funktionen: Absatz / Marketing </vt:lpstr>
      <vt:lpstr>  Ziele und Aufgaben der betrieblichen Funktionen: Rechnungswesen </vt:lpstr>
      <vt:lpstr>  Ziele und Aufgaben der betrieblichen Funktionen: Rechnungswesen </vt:lpstr>
      <vt:lpstr>  Ziele und Aufgaben der betrieblichen Funktionen: Rechnungswesen </vt:lpstr>
      <vt:lpstr>  Ziele und Aufgaben der betrieblichen Funktionen: Rechnungswesen </vt:lpstr>
      <vt:lpstr>  Ziele und Aufgaben der betrieblichen Funktionen:    Finanzierung / Investition </vt:lpstr>
      <vt:lpstr> Ziele und Aufgaben der betrieblichen Funktionen:  Finanzierung / Investition  </vt:lpstr>
      <vt:lpstr>  Ziele und Aufgaben der betrieblichen Funktionen:   Finanzierung / Investition  </vt:lpstr>
      <vt:lpstr>  Ziele und Aufgaben der betrieblichen Funktionen:   Finanzierung / Investition  </vt:lpstr>
      <vt:lpstr>  Ziele und Aufgaben der betrieblichen Funktionen:   Finanzierung / Investition </vt:lpstr>
      <vt:lpstr>  Ziele und Aufgaben der betrieblichen Funktionen: Controlling </vt:lpstr>
      <vt:lpstr>  Ziele und Aufgaben der betrieblichen Funktionen: Controlling </vt:lpstr>
      <vt:lpstr>Ziele und Aufgaben der betrieblichen Funktionen: Controlling </vt:lpstr>
      <vt:lpstr>  Ziele und Aufgaben der betrieblichen Funktionen: Controlling </vt:lpstr>
      <vt:lpstr>  Ziele und Aufgaben der betrieblichen Funktionen: Controlling </vt:lpstr>
      <vt:lpstr>  Ziele und Aufgaben der betrieblichen Funktionen: Controlling </vt:lpstr>
      <vt:lpstr>  Ziele und Aufgaben der betrieblichen Funktionen: Controlling </vt:lpstr>
      <vt:lpstr>  Ziele und Aufgaben der betrieblichen Funktionen: Personal </vt:lpstr>
      <vt:lpstr>  Ziele und Aufgaben der betrieblichen Funktionen: Personal </vt:lpstr>
      <vt:lpstr>  Ziele und Aufgaben der betrieblichen Funktionen: Personal </vt:lpstr>
      <vt:lpstr>  Ziele und Aufgaben der betrieblichen Funktionen: Personal </vt:lpstr>
      <vt:lpstr>  Ziele und Aufgaben der betrieblichen Funktionen:   Zusammenwirken der betrieblichen Funktionen</vt:lpstr>
      <vt:lpstr>  Ziele und Aufgaben der betrieblichen Funktionen: Lösungen</vt:lpstr>
      <vt:lpstr>  Ziele und Aufgaben der betrieblichen Funktionen: Lösungen</vt:lpstr>
      <vt:lpstr>  Ziele und Aufgaben der betrieblichen Funktionen:  Lösungen</vt:lpstr>
      <vt:lpstr>  Ziele und Aufgaben der betrieblichen Funktionen: Lösungen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ST</dc:creator>
  <dc:description/>
  <cp:lastModifiedBy>Ruediger Heyden</cp:lastModifiedBy>
  <cp:revision>465</cp:revision>
  <dcterms:created xsi:type="dcterms:W3CDTF">2016-04-18T09:51:03Z</dcterms:created>
  <dcterms:modified xsi:type="dcterms:W3CDTF">2017-08-15T19:07:28Z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Breitbild</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